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sldIdLst>
    <p:sldId id="295" r:id="rId2"/>
    <p:sldId id="296" r:id="rId3"/>
    <p:sldId id="306" r:id="rId4"/>
    <p:sldId id="307" r:id="rId5"/>
    <p:sldId id="308" r:id="rId6"/>
    <p:sldId id="309" r:id="rId7"/>
    <p:sldId id="310" r:id="rId8"/>
    <p:sldId id="311" r:id="rId9"/>
    <p:sldId id="312" r:id="rId10"/>
    <p:sldId id="313" r:id="rId11"/>
    <p:sldId id="314" r:id="rId12"/>
    <p:sldId id="297"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8" d="100"/>
          <a:sy n="78" d="100"/>
        </p:scale>
        <p:origin x="19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44C8551A-5B7D-4EF0-BA03-838633CABA33}" type="datetimeFigureOut">
              <a:rPr lang="en-US"/>
              <a:pPr>
                <a:defRPr/>
              </a:pPr>
              <a:t>4/1/2020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BABCD7E-11D9-4FCA-9E94-3D37BE3BDA9E}" type="slidenum">
              <a:rPr lang="en-US"/>
              <a:pPr>
                <a:defRPr/>
              </a:pPr>
              <a:t>‹#›</a:t>
            </a:fld>
            <a:endParaRPr lang="en-US" dirty="0"/>
          </a:p>
        </p:txBody>
      </p:sp>
    </p:spTree>
    <p:extLst>
      <p:ext uri="{BB962C8B-B14F-4D97-AF65-F5344CB8AC3E}">
        <p14:creationId xmlns:p14="http://schemas.microsoft.com/office/powerpoint/2010/main" val="357397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E66BD50-1D87-4EA0-9ACF-9F571B6320EF}" type="datetimeFigureOut">
              <a:rPr lang="en-US"/>
              <a:pPr>
                <a:defRPr/>
              </a:pPr>
              <a:t>4/1/2020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041D45-BC75-4E20-B93A-7EF8AC299526}" type="slidenum">
              <a:rPr lang="en-US"/>
              <a:pPr>
                <a:defRPr/>
              </a:pPr>
              <a:t>‹#›</a:t>
            </a:fld>
            <a:endParaRPr lang="en-US" dirty="0"/>
          </a:p>
        </p:txBody>
      </p:sp>
    </p:spTree>
    <p:extLst>
      <p:ext uri="{BB962C8B-B14F-4D97-AF65-F5344CB8AC3E}">
        <p14:creationId xmlns:p14="http://schemas.microsoft.com/office/powerpoint/2010/main" val="233446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498169F5-A011-43AD-9E8E-940E470105C0}" type="datetimeFigureOut">
              <a:rPr lang="en-US"/>
              <a:pPr>
                <a:defRPr/>
              </a:pPr>
              <a:t>4/1/2020</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0E91928-AB66-4BB2-A1F1-06955438CB97}" type="slidenum">
              <a:rPr lang="en-US"/>
              <a:pPr>
                <a:defRPr/>
              </a:pPr>
              <a:t>‹#›</a:t>
            </a:fld>
            <a:endParaRPr lang="en-US" dirty="0"/>
          </a:p>
        </p:txBody>
      </p:sp>
    </p:spTree>
    <p:extLst>
      <p:ext uri="{BB962C8B-B14F-4D97-AF65-F5344CB8AC3E}">
        <p14:creationId xmlns:p14="http://schemas.microsoft.com/office/powerpoint/2010/main" val="188487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7F3EDD0-C916-4197-9D60-855BAD016CE8}" type="datetimeFigureOut">
              <a:rPr lang="en-US"/>
              <a:pPr>
                <a:defRPr/>
              </a:pPr>
              <a:t>4/1/2020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0B73B4-98DA-43E2-B801-2AE85AA529AB}" type="slidenum">
              <a:rPr lang="en-US"/>
              <a:pPr>
                <a:defRPr/>
              </a:pPr>
              <a:t>‹#›</a:t>
            </a:fld>
            <a:endParaRPr lang="en-US" dirty="0"/>
          </a:p>
        </p:txBody>
      </p:sp>
    </p:spTree>
    <p:extLst>
      <p:ext uri="{BB962C8B-B14F-4D97-AF65-F5344CB8AC3E}">
        <p14:creationId xmlns:p14="http://schemas.microsoft.com/office/powerpoint/2010/main" val="363514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p:txBody>
          <a:bodyPr/>
          <a:lstStyle>
            <a:lvl1pPr>
              <a:defRPr/>
            </a:lvl1pPr>
          </a:lstStyle>
          <a:p>
            <a:pPr>
              <a:defRPr/>
            </a:pPr>
            <a:fld id="{7AE5C928-0DF8-4152-82E0-28850F84ED2F}" type="datetimeFigureOut">
              <a:rPr lang="en-US"/>
              <a:pPr>
                <a:defRPr/>
              </a:pPr>
              <a:t>4/1/2020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8621D1-1A66-4356-A1F9-1C530E874BA0}" type="slidenum">
              <a:rPr lang="en-US"/>
              <a:pPr>
                <a:defRPr/>
              </a:pPr>
              <a:t>‹#›</a:t>
            </a:fld>
            <a:endParaRPr lang="en-US" dirty="0"/>
          </a:p>
        </p:txBody>
      </p:sp>
    </p:spTree>
    <p:extLst>
      <p:ext uri="{BB962C8B-B14F-4D97-AF65-F5344CB8AC3E}">
        <p14:creationId xmlns:p14="http://schemas.microsoft.com/office/powerpoint/2010/main" val="1302159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11C8FB8-8E81-4BF9-9752-7984056CC606}" type="datetimeFigureOut">
              <a:rPr lang="en-US"/>
              <a:pPr>
                <a:defRPr/>
              </a:pPr>
              <a:t>4/1/2020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F4C0FA-AA5B-4788-B2D9-39DF08251EB6}" type="slidenum">
              <a:rPr lang="en-US"/>
              <a:pPr>
                <a:defRPr/>
              </a:pPr>
              <a:t>‹#›</a:t>
            </a:fld>
            <a:endParaRPr lang="en-US" dirty="0"/>
          </a:p>
        </p:txBody>
      </p:sp>
    </p:spTree>
    <p:extLst>
      <p:ext uri="{BB962C8B-B14F-4D97-AF65-F5344CB8AC3E}">
        <p14:creationId xmlns:p14="http://schemas.microsoft.com/office/powerpoint/2010/main" val="307133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90575AD-94B7-4C03-87C2-A25390CF1A1B}" type="datetimeFigureOut">
              <a:rPr lang="en-US"/>
              <a:pPr>
                <a:defRPr/>
              </a:pPr>
              <a:t>4/1/2020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F03A06E-440E-4127-A2A6-3098BD069760}" type="slidenum">
              <a:rPr lang="en-US"/>
              <a:pPr>
                <a:defRPr/>
              </a:pPr>
              <a:t>‹#›</a:t>
            </a:fld>
            <a:endParaRPr lang="en-US" dirty="0"/>
          </a:p>
        </p:txBody>
      </p:sp>
    </p:spTree>
    <p:extLst>
      <p:ext uri="{BB962C8B-B14F-4D97-AF65-F5344CB8AC3E}">
        <p14:creationId xmlns:p14="http://schemas.microsoft.com/office/powerpoint/2010/main" val="87711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9816F7D-3C19-443E-9B60-A915DC5A7FFF}" type="datetimeFigureOut">
              <a:rPr lang="en-US"/>
              <a:pPr>
                <a:defRPr/>
              </a:pPr>
              <a:t>4/1/2020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70DE9A-A053-4D2B-A1E7-31AF435643B1}" type="slidenum">
              <a:rPr lang="en-US"/>
              <a:pPr>
                <a:defRPr/>
              </a:pPr>
              <a:t>‹#›</a:t>
            </a:fld>
            <a:endParaRPr lang="en-US" dirty="0"/>
          </a:p>
        </p:txBody>
      </p:sp>
    </p:spTree>
    <p:extLst>
      <p:ext uri="{BB962C8B-B14F-4D97-AF65-F5344CB8AC3E}">
        <p14:creationId xmlns:p14="http://schemas.microsoft.com/office/powerpoint/2010/main" val="422701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733C7522-E976-47E1-A03F-FC39E408E27E}" type="datetimeFigureOut">
              <a:rPr lang="en-US"/>
              <a:pPr>
                <a:defRPr/>
              </a:pPr>
              <a:t>4/1/2020</a:t>
            </a:fld>
            <a:endParaRPr lang="en-US" dirty="0"/>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3F361B09-27F0-4A97-BB7F-6C360D389C1C}" type="slidenum">
              <a:rPr lang="en-US"/>
              <a:pPr>
                <a:defRPr/>
              </a:pPr>
              <a:t>‹#›</a:t>
            </a:fld>
            <a:endParaRPr lang="en-US" dirty="0"/>
          </a:p>
        </p:txBody>
      </p:sp>
    </p:spTree>
    <p:extLst>
      <p:ext uri="{BB962C8B-B14F-4D97-AF65-F5344CB8AC3E}">
        <p14:creationId xmlns:p14="http://schemas.microsoft.com/office/powerpoint/2010/main" val="340164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465138" y="6459538"/>
            <a:ext cx="2619375" cy="365125"/>
          </a:xfrm>
        </p:spPr>
        <p:txBody>
          <a:bodyPr/>
          <a:lstStyle>
            <a:lvl1pPr algn="l">
              <a:defRPr/>
            </a:lvl1pPr>
          </a:lstStyle>
          <a:p>
            <a:pPr>
              <a:defRPr/>
            </a:pPr>
            <a:fld id="{FEB5F6B2-8F19-4303-9782-A2AA7BCE186D}" type="datetimeFigureOut">
              <a:rPr lang="en-US"/>
              <a:pPr>
                <a:defRPr/>
              </a:pPr>
              <a:t>4/1/2020</a:t>
            </a:fld>
            <a:endParaRPr lang="en-US" dirty="0"/>
          </a:p>
        </p:txBody>
      </p:sp>
      <p:sp>
        <p:nvSpPr>
          <p:cNvPr id="8" name="Footer Placeholder 5"/>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2DB79685-54AF-4198-8558-701B78F1C773}" type="slidenum">
              <a:rPr lang="en-US"/>
              <a:pPr>
                <a:defRPr/>
              </a:pPr>
              <a:t>‹#›</a:t>
            </a:fld>
            <a:endParaRPr lang="en-US" dirty="0"/>
          </a:p>
        </p:txBody>
      </p:sp>
    </p:spTree>
    <p:extLst>
      <p:ext uri="{BB962C8B-B14F-4D97-AF65-F5344CB8AC3E}">
        <p14:creationId xmlns:p14="http://schemas.microsoft.com/office/powerpoint/2010/main" val="300926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lvl1pPr>
              <a:defRPr/>
            </a:lvl1pPr>
          </a:lstStyle>
          <a:p>
            <a:pPr>
              <a:defRPr/>
            </a:pPr>
            <a:fld id="{6A692E99-5329-4070-8460-0F41AF0DADE9}" type="datetimeFigureOut">
              <a:rPr lang="en-US"/>
              <a:pPr>
                <a:defRPr/>
              </a:pPr>
              <a:t>4/1/2020</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5B72CAFC-3FFB-47A8-95C9-E27E799B0C78}" type="slidenum">
              <a:rPr lang="en-US"/>
              <a:pPr>
                <a:defRPr/>
              </a:pPr>
              <a:t>‹#›</a:t>
            </a:fld>
            <a:endParaRPr lang="en-US" dirty="0"/>
          </a:p>
        </p:txBody>
      </p:sp>
    </p:spTree>
    <p:extLst>
      <p:ext uri="{BB962C8B-B14F-4D97-AF65-F5344CB8AC3E}">
        <p14:creationId xmlns:p14="http://schemas.microsoft.com/office/powerpoint/2010/main" val="282646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a:defRPr sz="900">
                <a:solidFill>
                  <a:srgbClr val="FFFFFF"/>
                </a:solidFill>
              </a:defRPr>
            </a:lvl1pPr>
          </a:lstStyle>
          <a:p>
            <a:pPr>
              <a:defRPr/>
            </a:pPr>
            <a:fld id="{B0A37258-B808-4271-B432-58C4CE963D19}" type="datetimeFigureOut">
              <a:rPr lang="en-US"/>
              <a:pPr>
                <a:defRPr/>
              </a:pPr>
              <a:t>4/1/2020</a:t>
            </a:fld>
            <a:endParaRPr lang="en-US" dirty="0"/>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a:defRPr sz="1050">
                <a:solidFill>
                  <a:srgbClr val="FFFFFF"/>
                </a:solidFill>
              </a:defRPr>
            </a:lvl1pPr>
          </a:lstStyle>
          <a:p>
            <a:pPr>
              <a:defRPr/>
            </a:pPr>
            <a:fld id="{4817C887-490F-4BE4-890B-904C94A7D6BC}" type="slidenum">
              <a:rPr lang="en-US"/>
              <a:pPr>
                <a:defRPr/>
              </a:pPr>
              <a:t>‹#›</a:t>
            </a:fld>
            <a:endParaRPr lang="en-US" dirty="0"/>
          </a:p>
        </p:txBody>
      </p:sp>
      <p:cxnSp>
        <p:nvCxnSpPr>
          <p:cNvPr id="10" name="Straight Connector 9"/>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06" r:id="rId1"/>
    <p:sldLayoutId id="2147483901" r:id="rId2"/>
    <p:sldLayoutId id="2147483907" r:id="rId3"/>
    <p:sldLayoutId id="2147483902" r:id="rId4"/>
    <p:sldLayoutId id="2147483903" r:id="rId5"/>
    <p:sldLayoutId id="2147483904" r:id="rId6"/>
    <p:sldLayoutId id="2147483908" r:id="rId7"/>
    <p:sldLayoutId id="2147483909" r:id="rId8"/>
    <p:sldLayoutId id="2147483910" r:id="rId9"/>
    <p:sldLayoutId id="2147483905" r:id="rId10"/>
    <p:sldLayoutId id="2147483911"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8195" name="Content Placeholder 2"/>
          <p:cNvSpPr>
            <a:spLocks noGrp="1"/>
          </p:cNvSpPr>
          <p:nvPr>
            <p:ph idx="1"/>
          </p:nvPr>
        </p:nvSpPr>
        <p:spPr/>
        <p:txBody>
          <a:bodyPr/>
          <a:lstStyle/>
          <a:p>
            <a:endParaRPr lang="en-US" altLang="en-US" smtClean="0"/>
          </a:p>
        </p:txBody>
      </p:sp>
      <p:sp>
        <p:nvSpPr>
          <p:cNvPr id="6" name="Rectangle 5"/>
          <p:cNvSpPr/>
          <p:nvPr/>
        </p:nvSpPr>
        <p:spPr>
          <a:xfrm>
            <a:off x="715963" y="1011238"/>
            <a:ext cx="10896600" cy="1701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pic>
        <p:nvPicPr>
          <p:cNvPr id="819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09538"/>
            <a:ext cx="9464675" cy="599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1216025"/>
          </a:xfrm>
        </p:spPr>
        <p:txBody>
          <a:bodyPr/>
          <a:lstStyle/>
          <a:p>
            <a:pPr algn="r" rtl="1" eaLnBrk="1" fontAlgn="auto" hangingPunct="1">
              <a:spcAft>
                <a:spcPts val="0"/>
              </a:spcAft>
              <a:defRPr/>
            </a:pPr>
            <a:r>
              <a:rPr lang="fa-IR" sz="2800" b="1" dirty="0" smtClean="0">
                <a:solidFill>
                  <a:schemeClr val="tx1"/>
                </a:solidFill>
                <a:cs typeface="B Nazanin" panose="00000400000000000000" pitchFamily="2" charset="-78"/>
              </a:rPr>
              <a:t>انواع نمونه‌گیری:</a:t>
            </a:r>
            <a:endParaRPr lang="fa-IR" sz="2800" b="1" dirty="0">
              <a:solidFill>
                <a:schemeClr val="tx1"/>
              </a:solidFill>
              <a:cs typeface="B Nazanin" panose="00000400000000000000" pitchFamily="2" charset="-78"/>
            </a:endParaRPr>
          </a:p>
        </p:txBody>
      </p:sp>
      <p:sp>
        <p:nvSpPr>
          <p:cNvPr id="11267" name="Content Placeholder 2"/>
          <p:cNvSpPr>
            <a:spLocks noGrp="1"/>
          </p:cNvSpPr>
          <p:nvPr>
            <p:ph idx="1"/>
          </p:nvPr>
        </p:nvSpPr>
        <p:spPr>
          <a:xfrm>
            <a:off x="1096963" y="1858963"/>
            <a:ext cx="10058400" cy="4306887"/>
          </a:xfrm>
        </p:spPr>
        <p:txBody>
          <a:bodyPr/>
          <a:lstStyle/>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p:txBody>
      </p:sp>
      <p:sp>
        <p:nvSpPr>
          <p:cNvPr id="7" name="Rounded Rectangle 6"/>
          <p:cNvSpPr/>
          <p:nvPr/>
        </p:nvSpPr>
        <p:spPr>
          <a:xfrm>
            <a:off x="185350" y="1858963"/>
            <a:ext cx="11553567" cy="48510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8" name="TextBox 7"/>
          <p:cNvSpPr txBox="1"/>
          <p:nvPr/>
        </p:nvSpPr>
        <p:spPr>
          <a:xfrm>
            <a:off x="185350" y="1894050"/>
            <a:ext cx="11392931" cy="449353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rtl="1"/>
            <a:r>
              <a:rPr lang="fa-IR" sz="2200" dirty="0" smtClean="0">
                <a:solidFill>
                  <a:schemeClr val="tx1"/>
                </a:solidFill>
                <a:cs typeface="B Nazanin" panose="00000400000000000000" pitchFamily="2" charset="-78"/>
              </a:rPr>
              <a:t>حجم </a:t>
            </a:r>
            <a:r>
              <a:rPr lang="fa-IR" sz="2200" dirty="0">
                <a:solidFill>
                  <a:schemeClr val="tx1"/>
                </a:solidFill>
                <a:cs typeface="B Nazanin" panose="00000400000000000000" pitchFamily="2" charset="-78"/>
              </a:rPr>
              <a:t>نمونه تا حد زیادی به هدف و روش تحقیق بستگی دارد. در تحقیقات قوم‌شناسی یا کیفی معمولاً از نمونه کوچک استفاده می‌شود. برای پژوهش­های توصیفی، مانند مطالعات میدانی و زمینه‌یابی، نمونه‌ای به حجم حداقل ۱۰۰ نفر نیاز است. در پژوهش­های همبستگی برخی منابع حداقل حجم نمونه را ۳۰ نفر و برخی دیگر ۵۰ نفر ذکر کرده‌اند. در پژوهش‌های از نوع آزمایشی و علّی- مقایسه‌ای، حجم نمونه حداقل ۱۵ نفر در هر گروه توصیه می­شود. در تحقیقاتی که نیاز به طبقه‌بندی جامعه برای نمونه‌گیری می‌باشد، حداقل نمونه هر طبقه بین ۲۰ تا ۵۰ نفر است</a:t>
            </a:r>
            <a:r>
              <a:rPr lang="fa-IR" sz="2200" dirty="0" smtClean="0">
                <a:solidFill>
                  <a:schemeClr val="tx1"/>
                </a:solidFill>
                <a:cs typeface="B Nazanin" panose="00000400000000000000" pitchFamily="2" charset="-78"/>
              </a:rPr>
              <a:t>.</a:t>
            </a:r>
          </a:p>
          <a:p>
            <a:pPr algn="just" rtl="1"/>
            <a:r>
              <a:rPr lang="fa-IR" sz="2200" dirty="0">
                <a:solidFill>
                  <a:schemeClr val="tx1"/>
                </a:solidFill>
                <a:cs typeface="B Nazanin" panose="00000400000000000000" pitchFamily="2" charset="-78"/>
              </a:rPr>
              <a:t>هنگامیکه پیش‌بینی تفاوت یا همبستگی پایین است، اندازه نمونه باید بزرگ باشد. در تحقیقاتی که انتظار داریم برای گروههای مختلف تفاوت اندکی در متغیر وابسته بدست آوریم. یا در مطالعاتی که به منظور تعیین ارتباط صورت می‌گیرند و همبستگی پایین مورد انتظار است.</a:t>
            </a:r>
          </a:p>
          <a:p>
            <a:pPr algn="just" rtl="1"/>
            <a:r>
              <a:rPr lang="fa-IR" sz="2200" dirty="0">
                <a:solidFill>
                  <a:schemeClr val="tx1"/>
                </a:solidFill>
                <a:cs typeface="B Nazanin" panose="00000400000000000000" pitchFamily="2" charset="-78"/>
              </a:rPr>
              <a:t>زمانی که گروههای انتخاب شده باید به زیرگروههای دیگری تقسیم شوند و سپس این زیرگروهها مقایسه گردند، لازم است نمونه بزرگ باشد. تا زیرگروهها تعداد کافی آزمودنی را دربرگیرند.</a:t>
            </a:r>
          </a:p>
          <a:p>
            <a:pPr algn="just" rtl="1"/>
            <a:r>
              <a:rPr lang="fa-IR" sz="2200" dirty="0">
                <a:solidFill>
                  <a:schemeClr val="tx1"/>
                </a:solidFill>
                <a:cs typeface="B Nazanin" panose="00000400000000000000" pitchFamily="2" charset="-78"/>
              </a:rPr>
              <a:t>زمانی که در تحقیق متغیرهای کنترل نشده زیادی وجود دارند، انتخاب نمونه با اندازه بزرگ ضروری است.</a:t>
            </a:r>
          </a:p>
          <a:p>
            <a:pPr algn="just" rtl="1"/>
            <a:r>
              <a:rPr lang="fa-IR" sz="2200" dirty="0">
                <a:solidFill>
                  <a:schemeClr val="tx1"/>
                </a:solidFill>
                <a:cs typeface="B Nazanin" panose="00000400000000000000" pitchFamily="2" charset="-78"/>
              </a:rPr>
              <a:t>در برخی از تحقیقات، انتخاب نمونه ای با اندازه‌گیری کوچک مناسبتر از انتخاب یک نمونه با اندازه‌گیری بزرگ است. این بیشتر در مورد تحقیقاتی که هدف آنها اجرای نقش، مصاحبه های عمیق و اندازه گیریهای ذهنی است، صدق می­کند</a:t>
            </a:r>
            <a:r>
              <a:rPr lang="fa-IR" sz="2200" dirty="0" smtClean="0">
                <a:solidFill>
                  <a:schemeClr val="tx1"/>
                </a:solidFill>
                <a:cs typeface="B Nazanin" panose="00000400000000000000" pitchFamily="2" charset="-78"/>
              </a:rPr>
              <a:t>.</a:t>
            </a:r>
            <a:endParaRPr lang="fa-IR" sz="2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099515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1216025"/>
          </a:xfrm>
        </p:spPr>
        <p:txBody>
          <a:bodyPr/>
          <a:lstStyle/>
          <a:p>
            <a:pPr algn="r" rtl="1" eaLnBrk="1" fontAlgn="auto" hangingPunct="1">
              <a:spcAft>
                <a:spcPts val="0"/>
              </a:spcAft>
              <a:defRPr/>
            </a:pPr>
            <a:r>
              <a:rPr lang="fa-IR" sz="2800" b="1" dirty="0" smtClean="0">
                <a:solidFill>
                  <a:schemeClr val="tx1"/>
                </a:solidFill>
                <a:cs typeface="B Nazanin" panose="00000400000000000000" pitchFamily="2" charset="-78"/>
              </a:rPr>
              <a:t>انواع نمونه‌گیری:</a:t>
            </a:r>
            <a:endParaRPr lang="fa-IR" sz="2800" b="1" dirty="0">
              <a:solidFill>
                <a:schemeClr val="tx1"/>
              </a:solidFill>
              <a:cs typeface="B Nazanin" panose="00000400000000000000" pitchFamily="2" charset="-78"/>
            </a:endParaRPr>
          </a:p>
        </p:txBody>
      </p:sp>
      <p:sp>
        <p:nvSpPr>
          <p:cNvPr id="11267" name="Content Placeholder 2"/>
          <p:cNvSpPr>
            <a:spLocks noGrp="1"/>
          </p:cNvSpPr>
          <p:nvPr>
            <p:ph idx="1"/>
          </p:nvPr>
        </p:nvSpPr>
        <p:spPr>
          <a:xfrm>
            <a:off x="1096963" y="1858963"/>
            <a:ext cx="10058400" cy="4306887"/>
          </a:xfrm>
        </p:spPr>
        <p:txBody>
          <a:bodyPr/>
          <a:lstStyle/>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p:txBody>
      </p:sp>
      <p:sp>
        <p:nvSpPr>
          <p:cNvPr id="7" name="Rounded Rectangle 6"/>
          <p:cNvSpPr/>
          <p:nvPr/>
        </p:nvSpPr>
        <p:spPr>
          <a:xfrm>
            <a:off x="185350" y="1858963"/>
            <a:ext cx="11553567" cy="48510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8" name="TextBox 7"/>
          <p:cNvSpPr txBox="1"/>
          <p:nvPr/>
        </p:nvSpPr>
        <p:spPr>
          <a:xfrm>
            <a:off x="185350" y="1894050"/>
            <a:ext cx="11392931" cy="280076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rtl="1"/>
            <a:r>
              <a:rPr lang="fa-IR" sz="2200" dirty="0" smtClean="0">
                <a:solidFill>
                  <a:schemeClr val="tx1"/>
                </a:solidFill>
                <a:cs typeface="B Nazanin" panose="00000400000000000000" pitchFamily="2" charset="-78"/>
              </a:rPr>
              <a:t>زمانی </a:t>
            </a:r>
            <a:r>
              <a:rPr lang="fa-IR" sz="2200" dirty="0">
                <a:solidFill>
                  <a:schemeClr val="tx1"/>
                </a:solidFill>
                <a:cs typeface="B Nazanin" panose="00000400000000000000" pitchFamily="2" charset="-78"/>
              </a:rPr>
              <a:t>که وسیله پایایی برای اندازه گیری متغیر وابسته وجود ندارد. پایایی ابزار اندازه گیری بدان معنا است که هر گاه این ابزار در شرایط و زمانهای مختلف بکار رود، آزمودنیهای یکسان دارای نمره‌های مشابهی گردند.</a:t>
            </a:r>
          </a:p>
          <a:p>
            <a:pPr algn="just" rtl="1"/>
            <a:r>
              <a:rPr lang="fa-IR" sz="2200" dirty="0">
                <a:solidFill>
                  <a:schemeClr val="tx1"/>
                </a:solidFill>
                <a:cs typeface="B Nazanin" panose="00000400000000000000" pitchFamily="2" charset="-78"/>
              </a:rPr>
              <a:t>نوع مقیاس اندازه‌گیری در تعیین حجم نمونه موثر است. برای داده‌هایی که از مقیاس اسمی به دست می‌آیند، در مقایسه با مقیاس فاصله‌ای و نسبی به نمونه بزرگتری نیاز داریم.</a:t>
            </a:r>
          </a:p>
          <a:p>
            <a:pPr algn="just" rtl="1"/>
            <a:r>
              <a:rPr lang="fa-IR" sz="2200" dirty="0">
                <a:solidFill>
                  <a:schemeClr val="tx1"/>
                </a:solidFill>
                <a:cs typeface="B Nazanin" panose="00000400000000000000" pitchFamily="2" charset="-78"/>
              </a:rPr>
              <a:t>سطح اطمینان و خطای نمونه‌گیری در تعیین حجم نمونه موثر است. زمانی که محقق سطح بالاتری از اطمینان یا معنی دار بودن آماری مثلاّ ۹۹ درصد اطمینان با خطای ۱ درصد را ملاک ارزیابی اطلاعات تحقیق خود قرار می‌دهد لازم است حجم نمونه او بزرگتر انتخاب شود.</a:t>
            </a:r>
          </a:p>
          <a:p>
            <a:pPr algn="just" rtl="1"/>
            <a:r>
              <a:rPr lang="fa-IR" sz="2200" dirty="0">
                <a:solidFill>
                  <a:schemeClr val="tx1"/>
                </a:solidFill>
                <a:cs typeface="B Nazanin" panose="00000400000000000000" pitchFamily="2" charset="-78"/>
              </a:rPr>
              <a:t>در تحقیقات چندمتغیره، حجم نمونه باید چند برابر (ترجیحاً ۱۰ برابر) تعداد متغیرها در پژوهش باشند.</a:t>
            </a:r>
          </a:p>
        </p:txBody>
      </p:sp>
    </p:spTree>
    <p:extLst>
      <p:ext uri="{BB962C8B-B14F-4D97-AF65-F5344CB8AC3E}">
        <p14:creationId xmlns:p14="http://schemas.microsoft.com/office/powerpoint/2010/main" val="3270657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67"/>
          <p:cNvSpPr>
            <a:spLocks noChangeArrowheads="1"/>
          </p:cNvSpPr>
          <p:nvPr/>
        </p:nvSpPr>
        <p:spPr bwMode="auto">
          <a:xfrm>
            <a:off x="914400" y="5410200"/>
            <a:ext cx="4537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a-IR" altLang="fa-IR" sz="3200" b="1">
                <a:solidFill>
                  <a:srgbClr val="FF0000"/>
                </a:solidFill>
                <a:latin typeface="Arial" panose="020B0604020202020204" pitchFamily="34" charset="0"/>
                <a:ea typeface="楷体_GB2312"/>
                <a:cs typeface="B Titr" panose="00000700000000000000" pitchFamily="2" charset="-78"/>
              </a:rPr>
              <a:t>پایان</a:t>
            </a:r>
            <a:endParaRPr lang="es-ES" altLang="fa-IR" sz="3200" b="1">
              <a:solidFill>
                <a:srgbClr val="FF0000"/>
              </a:solidFill>
              <a:latin typeface="Arial" panose="020B0604020202020204" pitchFamily="34" charset="0"/>
              <a:ea typeface="楷体_GB2312"/>
              <a:cs typeface="B Titr" panose="00000700000000000000" pitchFamily="2" charset="-78"/>
            </a:endParaRPr>
          </a:p>
        </p:txBody>
      </p:sp>
      <p:sp>
        <p:nvSpPr>
          <p:cNvPr id="48131" name="Title 1"/>
          <p:cNvSpPr>
            <a:spLocks noGrp="1"/>
          </p:cNvSpPr>
          <p:nvPr>
            <p:ph type="ctrTitle"/>
          </p:nvPr>
        </p:nvSpPr>
        <p:spPr>
          <a:xfrm>
            <a:off x="1096963" y="758825"/>
            <a:ext cx="10058400" cy="3565525"/>
          </a:xfrm>
        </p:spPr>
        <p:txBody>
          <a:bodyPr/>
          <a:lstStyle/>
          <a:p>
            <a:pPr eaLnBrk="1" hangingPunct="1">
              <a:defRPr/>
            </a:pPr>
            <a:endParaRPr lang="fa-IR" altLang="en-US" smtClean="0"/>
          </a:p>
        </p:txBody>
      </p:sp>
      <p:pic>
        <p:nvPicPr>
          <p:cNvPr id="25604" name="Picture 3" descr="G:\Pics\Wallpaper\d297a87a-69b4-43ed-9a30-cc072a60388f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1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736725" y="3181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1" eaLnBrk="1" fontAlgn="base" hangingPunct="1">
              <a:spcBef>
                <a:spcPct val="0"/>
              </a:spcBef>
              <a:spcAft>
                <a:spcPct val="0"/>
              </a:spcAft>
              <a:defRPr sz="3200" b="1">
                <a:solidFill>
                  <a:schemeClr val="tx1"/>
                </a:solidFill>
                <a:latin typeface="+mj-lt"/>
                <a:ea typeface="+mj-ea"/>
                <a:cs typeface="+mj-cs"/>
              </a:defRPr>
            </a:lvl1pPr>
            <a:lvl2pPr algn="ctr" rtl="1" eaLnBrk="1" fontAlgn="base" hangingPunct="1">
              <a:spcBef>
                <a:spcPct val="0"/>
              </a:spcBef>
              <a:spcAft>
                <a:spcPct val="0"/>
              </a:spcAft>
              <a:defRPr sz="3200" b="1">
                <a:solidFill>
                  <a:schemeClr val="tx1"/>
                </a:solidFill>
                <a:latin typeface="Times New Roman" pitchFamily="18" charset="0"/>
                <a:ea typeface="楷体_GB2312" pitchFamily="1" charset="-122"/>
              </a:defRPr>
            </a:lvl2pPr>
            <a:lvl3pPr algn="ctr" rtl="1" eaLnBrk="1" fontAlgn="base" hangingPunct="1">
              <a:spcBef>
                <a:spcPct val="0"/>
              </a:spcBef>
              <a:spcAft>
                <a:spcPct val="0"/>
              </a:spcAft>
              <a:defRPr sz="3200" b="1">
                <a:solidFill>
                  <a:schemeClr val="tx1"/>
                </a:solidFill>
                <a:latin typeface="Times New Roman" pitchFamily="18" charset="0"/>
                <a:ea typeface="楷体_GB2312" pitchFamily="1" charset="-122"/>
              </a:defRPr>
            </a:lvl3pPr>
            <a:lvl4pPr algn="ctr" rtl="1" eaLnBrk="1" fontAlgn="base" hangingPunct="1">
              <a:spcBef>
                <a:spcPct val="0"/>
              </a:spcBef>
              <a:spcAft>
                <a:spcPct val="0"/>
              </a:spcAft>
              <a:defRPr sz="3200" b="1">
                <a:solidFill>
                  <a:schemeClr val="tx1"/>
                </a:solidFill>
                <a:latin typeface="Times New Roman" pitchFamily="18" charset="0"/>
                <a:ea typeface="楷体_GB2312" pitchFamily="1" charset="-122"/>
              </a:defRPr>
            </a:lvl4pPr>
            <a:lvl5pPr algn="ctr" rtl="1" eaLnBrk="1" fontAlgn="base" hangingPunct="1">
              <a:spcBef>
                <a:spcPct val="0"/>
              </a:spcBef>
              <a:spcAft>
                <a:spcPct val="0"/>
              </a:spcAft>
              <a:defRPr sz="3200" b="1">
                <a:solidFill>
                  <a:schemeClr val="tx1"/>
                </a:solidFill>
                <a:latin typeface="Times New Roman" pitchFamily="18" charset="0"/>
                <a:ea typeface="楷体_GB2312" pitchFamily="1" charset="-122"/>
              </a:defRPr>
            </a:lvl5pPr>
            <a:lvl6pPr marL="457200" algn="ctr" rtl="1" eaLnBrk="1" fontAlgn="base" hangingPunct="1">
              <a:spcBef>
                <a:spcPct val="0"/>
              </a:spcBef>
              <a:spcAft>
                <a:spcPct val="0"/>
              </a:spcAft>
              <a:defRPr sz="3200" b="1">
                <a:solidFill>
                  <a:schemeClr val="tx1"/>
                </a:solidFill>
                <a:latin typeface="Times New Roman" pitchFamily="18" charset="0"/>
                <a:ea typeface="楷体_GB2312" pitchFamily="1" charset="-122"/>
              </a:defRPr>
            </a:lvl6pPr>
            <a:lvl7pPr marL="914400" algn="ctr" rtl="1" eaLnBrk="1" fontAlgn="base" hangingPunct="1">
              <a:spcBef>
                <a:spcPct val="0"/>
              </a:spcBef>
              <a:spcAft>
                <a:spcPct val="0"/>
              </a:spcAft>
              <a:defRPr sz="3200" b="1">
                <a:solidFill>
                  <a:schemeClr val="tx1"/>
                </a:solidFill>
                <a:latin typeface="Times New Roman" pitchFamily="18" charset="0"/>
                <a:ea typeface="楷体_GB2312" pitchFamily="1" charset="-122"/>
              </a:defRPr>
            </a:lvl7pPr>
            <a:lvl8pPr marL="1371600" algn="ctr" rtl="1" eaLnBrk="1" fontAlgn="base" hangingPunct="1">
              <a:spcBef>
                <a:spcPct val="0"/>
              </a:spcBef>
              <a:spcAft>
                <a:spcPct val="0"/>
              </a:spcAft>
              <a:defRPr sz="3200" b="1">
                <a:solidFill>
                  <a:schemeClr val="tx1"/>
                </a:solidFill>
                <a:latin typeface="Times New Roman" pitchFamily="18" charset="0"/>
                <a:ea typeface="楷体_GB2312" pitchFamily="1" charset="-122"/>
              </a:defRPr>
            </a:lvl8pPr>
            <a:lvl9pPr marL="1828800" algn="ctr" rtl="1" eaLnBrk="1" fontAlgn="base" hangingPunct="1">
              <a:spcBef>
                <a:spcPct val="0"/>
              </a:spcBef>
              <a:spcAft>
                <a:spcPct val="0"/>
              </a:spcAft>
              <a:defRPr sz="3200" b="1">
                <a:solidFill>
                  <a:schemeClr val="tx1"/>
                </a:solidFill>
                <a:latin typeface="Times New Roman" pitchFamily="18" charset="0"/>
                <a:ea typeface="楷体_GB2312" pitchFamily="1" charset="-122"/>
              </a:defRPr>
            </a:lvl9pPr>
          </a:lstStyle>
          <a:p>
            <a:pPr>
              <a:defRPr/>
            </a:pPr>
            <a:r>
              <a:rPr lang="fa-IR" sz="5400" kern="0" dirty="0">
                <a:effectLst>
                  <a:outerShdw blurRad="38100" dist="38100" dir="2700000" algn="tl">
                    <a:srgbClr val="000000">
                      <a:alpha val="43137"/>
                    </a:srgbClr>
                  </a:outerShdw>
                </a:effectLst>
                <a:cs typeface="B Titr" pitchFamily="2" charset="-78"/>
              </a:rPr>
              <a:t>از توجه شما سپاسگزارم</a:t>
            </a:r>
            <a:endParaRPr lang="en-US" kern="0" dirty="0">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6962" y="419232"/>
            <a:ext cx="10058400" cy="1026510"/>
          </a:xfrm>
        </p:spPr>
        <p:txBody>
          <a:bodyPr>
            <a:noAutofit/>
          </a:bodyPr>
          <a:lstStyle/>
          <a:p>
            <a:pPr algn="ctr" rtl="1" eaLnBrk="1" fontAlgn="auto" hangingPunct="1">
              <a:spcAft>
                <a:spcPts val="0"/>
              </a:spcAft>
              <a:defRPr/>
            </a:pPr>
            <a:r>
              <a:rPr lang="fa-IR" sz="4400" b="1" dirty="0">
                <a:solidFill>
                  <a:schemeClr val="tx1"/>
                </a:solidFill>
                <a:latin typeface="Calibri" panose="020F0502020204030204" pitchFamily="34" charset="0"/>
                <a:ea typeface="+mn-ea"/>
                <a:cs typeface="B Nazanin" panose="00000400000000000000" pitchFamily="2" charset="-78"/>
              </a:rPr>
              <a:t>جلسه اول </a:t>
            </a:r>
            <a:endParaRPr lang="en-US" sz="4400" b="1" dirty="0">
              <a:solidFill>
                <a:schemeClr val="tx1"/>
              </a:solidFill>
              <a:latin typeface="Calibri" panose="020F0502020204030204" pitchFamily="34" charset="0"/>
              <a:ea typeface="+mn-ea"/>
              <a:cs typeface="B Nazanin" panose="00000400000000000000" pitchFamily="2" charset="-78"/>
            </a:endParaRPr>
          </a:p>
        </p:txBody>
      </p:sp>
      <p:sp>
        <p:nvSpPr>
          <p:cNvPr id="3" name="Subtitle 2"/>
          <p:cNvSpPr>
            <a:spLocks noGrp="1"/>
          </p:cNvSpPr>
          <p:nvPr>
            <p:ph type="subTitle" idx="1"/>
          </p:nvPr>
        </p:nvSpPr>
        <p:spPr>
          <a:xfrm>
            <a:off x="1096962" y="2275062"/>
            <a:ext cx="10058400" cy="1143000"/>
          </a:xfrm>
        </p:spPr>
        <p:txBody>
          <a:bodyPr rtlCol="0"/>
          <a:lstStyle/>
          <a:p>
            <a:pPr algn="ctr" rtl="1" eaLnBrk="1" fontAlgn="auto" hangingPunct="1">
              <a:defRPr/>
            </a:pPr>
            <a:r>
              <a:rPr lang="fa-IR" sz="2800" b="1" dirty="0" smtClean="0">
                <a:cs typeface="B Nazanin" panose="00000400000000000000" pitchFamily="2" charset="-78"/>
              </a:rPr>
              <a:t> </a:t>
            </a:r>
            <a:endParaRPr lang="en-US" sz="2800" b="1" dirty="0">
              <a:cs typeface="B Nazanin" panose="00000400000000000000" pitchFamily="2" charset="-78"/>
            </a:endParaRPr>
          </a:p>
        </p:txBody>
      </p:sp>
      <p:sp>
        <p:nvSpPr>
          <p:cNvPr id="9220" name="TextBox 3"/>
          <p:cNvSpPr txBox="1">
            <a:spLocks noChangeArrowheads="1"/>
          </p:cNvSpPr>
          <p:nvPr/>
        </p:nvSpPr>
        <p:spPr bwMode="auto">
          <a:xfrm>
            <a:off x="4167488" y="3018012"/>
            <a:ext cx="4238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rtl="1"/>
            <a:r>
              <a:rPr lang="fa-IR" altLang="en-US" sz="2000" b="1" dirty="0">
                <a:cs typeface="B Nazanin" panose="00000400000000000000" pitchFamily="2" charset="-78"/>
              </a:rPr>
              <a:t>استاد </a:t>
            </a:r>
            <a:r>
              <a:rPr lang="fa-IR" altLang="en-US" sz="2000" b="1" dirty="0" smtClean="0">
                <a:cs typeface="B Nazanin" panose="00000400000000000000" pitchFamily="2" charset="-78"/>
              </a:rPr>
              <a:t>: آقای حیدری</a:t>
            </a:r>
            <a:endParaRPr lang="en-US" altLang="en-US" sz="20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1216025"/>
          </a:xfrm>
        </p:spPr>
        <p:txBody>
          <a:bodyPr/>
          <a:lstStyle/>
          <a:p>
            <a:pPr algn="r" rtl="1" eaLnBrk="1" fontAlgn="auto" hangingPunct="1">
              <a:spcAft>
                <a:spcPts val="0"/>
              </a:spcAft>
              <a:defRPr/>
            </a:pPr>
            <a:r>
              <a:rPr lang="fa-IR" sz="2800" b="1" dirty="0" smtClean="0">
                <a:solidFill>
                  <a:schemeClr val="tx1"/>
                </a:solidFill>
                <a:cs typeface="B Nazanin" panose="00000400000000000000" pitchFamily="2" charset="-78"/>
              </a:rPr>
              <a:t>مقدمه:</a:t>
            </a:r>
            <a:endParaRPr lang="en-US" sz="2800" b="1" dirty="0">
              <a:solidFill>
                <a:schemeClr val="tx1"/>
              </a:solidFill>
              <a:cs typeface="B Nazanin" panose="00000400000000000000" pitchFamily="2" charset="-78"/>
            </a:endParaRPr>
          </a:p>
        </p:txBody>
      </p:sp>
      <p:sp>
        <p:nvSpPr>
          <p:cNvPr id="11267" name="Content Placeholder 2"/>
          <p:cNvSpPr>
            <a:spLocks noGrp="1"/>
          </p:cNvSpPr>
          <p:nvPr>
            <p:ph idx="1"/>
          </p:nvPr>
        </p:nvSpPr>
        <p:spPr>
          <a:xfrm>
            <a:off x="1096963" y="1858963"/>
            <a:ext cx="10058400" cy="4306887"/>
          </a:xfrm>
        </p:spPr>
        <p:txBody>
          <a:bodyPr/>
          <a:lstStyle/>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p:txBody>
      </p:sp>
      <p:sp>
        <p:nvSpPr>
          <p:cNvPr id="7" name="Rounded Rectangle 6"/>
          <p:cNvSpPr/>
          <p:nvPr/>
        </p:nvSpPr>
        <p:spPr>
          <a:xfrm>
            <a:off x="354676" y="1742304"/>
            <a:ext cx="11050609" cy="4559642"/>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8" name="TextBox 7"/>
          <p:cNvSpPr txBox="1"/>
          <p:nvPr/>
        </p:nvSpPr>
        <p:spPr>
          <a:xfrm>
            <a:off x="605763" y="1858963"/>
            <a:ext cx="10548434" cy="415498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rtl="1"/>
            <a:r>
              <a:rPr lang="fa-IR" sz="2200" dirty="0">
                <a:solidFill>
                  <a:schemeClr val="tx1"/>
                </a:solidFill>
                <a:cs typeface="B Nazanin" panose="00000400000000000000" pitchFamily="2" charset="-78"/>
              </a:rPr>
              <a:t>جامعه آماری و نمونه آماری</a:t>
            </a:r>
          </a:p>
          <a:p>
            <a:pPr algn="just" rtl="1"/>
            <a:r>
              <a:rPr lang="fa-IR" sz="2200" dirty="0">
                <a:solidFill>
                  <a:schemeClr val="tx1"/>
                </a:solidFill>
                <a:cs typeface="B Nazanin" panose="00000400000000000000" pitchFamily="2" charset="-78"/>
              </a:rPr>
              <a:t>جامعه آماری و نمونه آماری یکی از مباحث اولیه در تحقیق می‌باشد. پژوهشگران معمولاً کار خود را با توصیف اطلاعات شروع نموده (آمار توصیفی)‌ و سعی می‌کنند آن‌چه را از بررسی گروه نمونه به دست آورده‌اند، به گروه‌های مشابه بزرگ‌تر یا جامعه آماری تعمیم دهند (امار استنباطی). بدین منظور در این مبحث با مفاهیم جامعه و نمونه آماری و و موضوعات مرتبط با آن‌ها آشنا می شویم.</a:t>
            </a:r>
          </a:p>
          <a:p>
            <a:pPr algn="just" rtl="1"/>
            <a:r>
              <a:rPr lang="fa-IR" sz="2200" dirty="0" smtClean="0">
                <a:solidFill>
                  <a:schemeClr val="tx1"/>
                </a:solidFill>
                <a:cs typeface="B Nazanin" panose="00000400000000000000" pitchFamily="2" charset="-78"/>
              </a:rPr>
              <a:t>جامعه </a:t>
            </a:r>
            <a:r>
              <a:rPr lang="fa-IR" sz="2200" dirty="0">
                <a:solidFill>
                  <a:schemeClr val="tx1"/>
                </a:solidFill>
                <a:cs typeface="B Nazanin" panose="00000400000000000000" pitchFamily="2" charset="-78"/>
              </a:rPr>
              <a:t>آماری</a:t>
            </a:r>
          </a:p>
          <a:p>
            <a:pPr algn="just" rtl="1"/>
            <a:r>
              <a:rPr lang="fa-IR" sz="2200" dirty="0">
                <a:solidFill>
                  <a:schemeClr val="tx1"/>
                </a:solidFill>
                <a:cs typeface="B Nazanin" panose="00000400000000000000" pitchFamily="2" charset="-78"/>
              </a:rPr>
              <a:t>نمونه آماری</a:t>
            </a:r>
          </a:p>
          <a:p>
            <a:pPr algn="just" rtl="1"/>
            <a:r>
              <a:rPr lang="fa-IR" sz="2200" dirty="0">
                <a:solidFill>
                  <a:schemeClr val="tx1"/>
                </a:solidFill>
                <a:cs typeface="B Nazanin" panose="00000400000000000000" pitchFamily="2" charset="-78"/>
              </a:rPr>
              <a:t>نمونه­ گیری</a:t>
            </a:r>
          </a:p>
          <a:p>
            <a:pPr algn="just" rtl="1"/>
            <a:r>
              <a:rPr lang="fa-IR" sz="2200" dirty="0">
                <a:solidFill>
                  <a:schemeClr val="tx1"/>
                </a:solidFill>
                <a:cs typeface="B Nazanin" panose="00000400000000000000" pitchFamily="2" charset="-78"/>
              </a:rPr>
              <a:t>انواع نمونه‌گیری</a:t>
            </a:r>
          </a:p>
          <a:p>
            <a:pPr algn="just" rtl="1"/>
            <a:r>
              <a:rPr lang="fa-IR" sz="2200" dirty="0">
                <a:solidFill>
                  <a:schemeClr val="tx1"/>
                </a:solidFill>
                <a:cs typeface="B Nazanin" panose="00000400000000000000" pitchFamily="2" charset="-78"/>
              </a:rPr>
              <a:t>تعیین حجم نمونه</a:t>
            </a:r>
          </a:p>
          <a:p>
            <a:pPr algn="just" rtl="1"/>
            <a:r>
              <a:rPr lang="fa-IR" sz="2200" dirty="0">
                <a:solidFill>
                  <a:schemeClr val="tx1"/>
                </a:solidFill>
                <a:cs typeface="B Nazanin" panose="00000400000000000000" pitchFamily="2" charset="-78"/>
              </a:rPr>
              <a:t>نکاتی که در تعیین حجم نمونه باید توجه نمود</a:t>
            </a:r>
          </a:p>
          <a:p>
            <a:pPr algn="just" rtl="1"/>
            <a:r>
              <a:rPr lang="fa-IR" sz="2200" dirty="0">
                <a:solidFill>
                  <a:schemeClr val="tx1"/>
                </a:solidFill>
                <a:cs typeface="B Nazanin" panose="00000400000000000000" pitchFamily="2" charset="-78"/>
              </a:rPr>
              <a:t>روشهای برآورد حجم نمونه</a:t>
            </a:r>
            <a:endParaRPr lang="en-US" sz="2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780063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1216025"/>
          </a:xfrm>
        </p:spPr>
        <p:txBody>
          <a:bodyPr/>
          <a:lstStyle/>
          <a:p>
            <a:pPr algn="r" rtl="1" eaLnBrk="1" fontAlgn="auto" hangingPunct="1">
              <a:spcAft>
                <a:spcPts val="0"/>
              </a:spcAft>
              <a:defRPr/>
            </a:pPr>
            <a:r>
              <a:rPr lang="fa-IR" sz="2800" b="1" dirty="0" smtClean="0">
                <a:solidFill>
                  <a:schemeClr val="tx1"/>
                </a:solidFill>
                <a:cs typeface="B Nazanin" panose="00000400000000000000" pitchFamily="2" charset="-78"/>
              </a:rPr>
              <a:t>جامعه- نمونه:</a:t>
            </a:r>
            <a:endParaRPr lang="en-US" sz="2800" b="1" dirty="0">
              <a:solidFill>
                <a:schemeClr val="tx1"/>
              </a:solidFill>
              <a:cs typeface="B Nazanin" panose="00000400000000000000" pitchFamily="2" charset="-78"/>
            </a:endParaRPr>
          </a:p>
        </p:txBody>
      </p:sp>
      <p:sp>
        <p:nvSpPr>
          <p:cNvPr id="11267" name="Content Placeholder 2"/>
          <p:cNvSpPr>
            <a:spLocks noGrp="1"/>
          </p:cNvSpPr>
          <p:nvPr>
            <p:ph idx="1"/>
          </p:nvPr>
        </p:nvSpPr>
        <p:spPr>
          <a:xfrm>
            <a:off x="1096963" y="1858963"/>
            <a:ext cx="10058400" cy="4306887"/>
          </a:xfrm>
        </p:spPr>
        <p:txBody>
          <a:bodyPr/>
          <a:lstStyle/>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p:txBody>
      </p:sp>
      <p:sp>
        <p:nvSpPr>
          <p:cNvPr id="7" name="Rounded Rectangle 6"/>
          <p:cNvSpPr/>
          <p:nvPr/>
        </p:nvSpPr>
        <p:spPr>
          <a:xfrm>
            <a:off x="333632" y="1810820"/>
            <a:ext cx="11207577" cy="48510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8" name="TextBox 7"/>
          <p:cNvSpPr txBox="1"/>
          <p:nvPr/>
        </p:nvSpPr>
        <p:spPr>
          <a:xfrm>
            <a:off x="606929" y="1934914"/>
            <a:ext cx="10548434" cy="415498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pPr>
            <a:r>
              <a:rPr lang="fa-IR" sz="2200" b="1" dirty="0">
                <a:solidFill>
                  <a:schemeClr val="tx1"/>
                </a:solidFill>
                <a:cs typeface="B Nazanin" panose="00000400000000000000" pitchFamily="2" charset="-78"/>
              </a:rPr>
              <a:t>جامعه آماری</a:t>
            </a:r>
          </a:p>
          <a:p>
            <a:pPr algn="just" rtl="1">
              <a:lnSpc>
                <a:spcPct val="150000"/>
              </a:lnSpc>
            </a:pPr>
            <a:r>
              <a:rPr lang="fa-IR" sz="2200" dirty="0" smtClean="0">
                <a:solidFill>
                  <a:schemeClr val="tx1"/>
                </a:solidFill>
                <a:cs typeface="B Nazanin" panose="00000400000000000000" pitchFamily="2" charset="-78"/>
              </a:rPr>
              <a:t>جامعه </a:t>
            </a:r>
            <a:r>
              <a:rPr lang="fa-IR" sz="2200" dirty="0">
                <a:solidFill>
                  <a:schemeClr val="tx1"/>
                </a:solidFill>
                <a:cs typeface="B Nazanin" panose="00000400000000000000" pitchFamily="2" charset="-78"/>
              </a:rPr>
              <a:t>آماری عبارتست از مجموعه تمام افراد، گروه‌ها، اشیاء و یا رویدادهایی که دارای یک یا چند ویژگی مشترک باشند. تعداد اعضای جامعه را حجم یا اندازه جامعه می‌نامند و با حرف بزرگ </a:t>
            </a:r>
            <a:r>
              <a:rPr lang="en-US" sz="2200" dirty="0">
                <a:solidFill>
                  <a:schemeClr val="tx1"/>
                </a:solidFill>
                <a:cs typeface="B Nazanin" panose="00000400000000000000" pitchFamily="2" charset="-78"/>
              </a:rPr>
              <a:t>N </a:t>
            </a:r>
            <a:r>
              <a:rPr lang="fa-IR" sz="2200" dirty="0">
                <a:solidFill>
                  <a:schemeClr val="tx1"/>
                </a:solidFill>
                <a:cs typeface="B Nazanin" panose="00000400000000000000" pitchFamily="2" charset="-78"/>
              </a:rPr>
              <a:t>نشان می‌دهند.</a:t>
            </a:r>
          </a:p>
          <a:p>
            <a:pPr algn="just" rtl="1">
              <a:lnSpc>
                <a:spcPct val="150000"/>
              </a:lnSpc>
            </a:pPr>
            <a:r>
              <a:rPr lang="fa-IR" sz="2200" dirty="0" smtClean="0">
                <a:solidFill>
                  <a:schemeClr val="tx1"/>
                </a:solidFill>
                <a:cs typeface="B Nazanin" panose="00000400000000000000" pitchFamily="2" charset="-78"/>
              </a:rPr>
              <a:t>مثال</a:t>
            </a:r>
            <a:r>
              <a:rPr lang="fa-IR" sz="2200" dirty="0">
                <a:solidFill>
                  <a:schemeClr val="tx1"/>
                </a:solidFill>
                <a:cs typeface="B Nazanin" panose="00000400000000000000" pitchFamily="2" charset="-78"/>
              </a:rPr>
              <a:t>: جامعه کارکنان شاغل در بانک تجارت شهر تهران</a:t>
            </a:r>
          </a:p>
          <a:p>
            <a:pPr algn="just" rtl="1">
              <a:lnSpc>
                <a:spcPct val="150000"/>
              </a:lnSpc>
            </a:pPr>
            <a:r>
              <a:rPr lang="fa-IR" sz="2200" b="1" dirty="0" smtClean="0">
                <a:solidFill>
                  <a:schemeClr val="tx1"/>
                </a:solidFill>
                <a:cs typeface="B Nazanin" panose="00000400000000000000" pitchFamily="2" charset="-78"/>
              </a:rPr>
              <a:t>نمونه </a:t>
            </a:r>
            <a:r>
              <a:rPr lang="fa-IR" sz="2200" b="1" dirty="0">
                <a:solidFill>
                  <a:schemeClr val="tx1"/>
                </a:solidFill>
                <a:cs typeface="B Nazanin" panose="00000400000000000000" pitchFamily="2" charset="-78"/>
              </a:rPr>
              <a:t>آماری</a:t>
            </a:r>
          </a:p>
          <a:p>
            <a:pPr algn="just" rtl="1">
              <a:lnSpc>
                <a:spcPct val="150000"/>
              </a:lnSpc>
            </a:pPr>
            <a:r>
              <a:rPr lang="fa-IR" sz="2200" dirty="0" smtClean="0">
                <a:solidFill>
                  <a:schemeClr val="tx1"/>
                </a:solidFill>
                <a:cs typeface="B Nazanin" panose="00000400000000000000" pitchFamily="2" charset="-78"/>
              </a:rPr>
              <a:t>نمونه </a:t>
            </a:r>
            <a:r>
              <a:rPr lang="fa-IR" sz="2200" dirty="0">
                <a:solidFill>
                  <a:schemeClr val="tx1"/>
                </a:solidFill>
                <a:cs typeface="B Nazanin" panose="00000400000000000000" pitchFamily="2" charset="-78"/>
              </a:rPr>
              <a:t>آماری گروه کوچکتری از جامعه است که طبق ضابطه‌ای معین برای مشاهده و تجزیه و تحلیل انتخاب می­شود و باید معرف جامعه باشد. نتایج نمونه ای را که معرف جامعه نباشد نمی­توان به جامعه تعمیم داد. تعداد اعضای نمونه را با حرف کوچک </a:t>
            </a:r>
            <a:r>
              <a:rPr lang="en-US" sz="2200" dirty="0">
                <a:solidFill>
                  <a:schemeClr val="tx1"/>
                </a:solidFill>
                <a:cs typeface="B Nazanin" panose="00000400000000000000" pitchFamily="2" charset="-78"/>
              </a:rPr>
              <a:t>n </a:t>
            </a:r>
            <a:r>
              <a:rPr lang="fa-IR" sz="2200" dirty="0">
                <a:solidFill>
                  <a:schemeClr val="tx1"/>
                </a:solidFill>
                <a:cs typeface="B Nazanin" panose="00000400000000000000" pitchFamily="2" charset="-78"/>
              </a:rPr>
              <a:t>نشان می دهند.</a:t>
            </a:r>
            <a:endParaRPr lang="fa-IR" sz="2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073182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1216025"/>
          </a:xfrm>
        </p:spPr>
        <p:txBody>
          <a:bodyPr/>
          <a:lstStyle/>
          <a:p>
            <a:pPr algn="r" rtl="1" eaLnBrk="1" fontAlgn="auto" hangingPunct="1">
              <a:spcAft>
                <a:spcPts val="0"/>
              </a:spcAft>
              <a:defRPr/>
            </a:pPr>
            <a:r>
              <a:rPr lang="fa-IR" sz="2800" b="1" dirty="0" smtClean="0">
                <a:solidFill>
                  <a:schemeClr val="tx1"/>
                </a:solidFill>
                <a:cs typeface="B Nazanin" panose="00000400000000000000" pitchFamily="2" charset="-78"/>
              </a:rPr>
              <a:t>مثال:</a:t>
            </a:r>
            <a:endParaRPr lang="en-US" sz="2800" b="1" dirty="0">
              <a:solidFill>
                <a:schemeClr val="tx1"/>
              </a:solidFill>
              <a:cs typeface="B Nazanin" panose="00000400000000000000" pitchFamily="2" charset="-78"/>
            </a:endParaRPr>
          </a:p>
        </p:txBody>
      </p:sp>
      <p:sp>
        <p:nvSpPr>
          <p:cNvPr id="11267" name="Content Placeholder 2"/>
          <p:cNvSpPr>
            <a:spLocks noGrp="1"/>
          </p:cNvSpPr>
          <p:nvPr>
            <p:ph idx="1"/>
          </p:nvPr>
        </p:nvSpPr>
        <p:spPr>
          <a:xfrm>
            <a:off x="1096963" y="1858963"/>
            <a:ext cx="10058400" cy="4306887"/>
          </a:xfrm>
        </p:spPr>
        <p:txBody>
          <a:bodyPr/>
          <a:lstStyle/>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p:txBody>
      </p:sp>
      <p:sp>
        <p:nvSpPr>
          <p:cNvPr id="7" name="Rounded Rectangle 6"/>
          <p:cNvSpPr/>
          <p:nvPr/>
        </p:nvSpPr>
        <p:spPr>
          <a:xfrm>
            <a:off x="197708" y="2006950"/>
            <a:ext cx="11207577" cy="48510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8" name="TextBox 7"/>
          <p:cNvSpPr txBox="1"/>
          <p:nvPr/>
        </p:nvSpPr>
        <p:spPr>
          <a:xfrm>
            <a:off x="498507" y="2158853"/>
            <a:ext cx="10548434" cy="212365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pPr>
            <a:r>
              <a:rPr lang="fa-IR" sz="2200" dirty="0">
                <a:solidFill>
                  <a:schemeClr val="tx1"/>
                </a:solidFill>
                <a:cs typeface="B Nazanin" panose="00000400000000000000" pitchFamily="2" charset="-78"/>
              </a:rPr>
              <a:t>مثال: کارکنان شاغل در بانک </a:t>
            </a:r>
            <a:r>
              <a:rPr lang="fa-IR" sz="2200" dirty="0" smtClean="0">
                <a:solidFill>
                  <a:schemeClr val="tx1"/>
                </a:solidFill>
                <a:cs typeface="B Nazanin" panose="00000400000000000000" pitchFamily="2" charset="-78"/>
              </a:rPr>
              <a:t>شهر شهربابک</a:t>
            </a:r>
            <a:endParaRPr lang="fa-IR" sz="2200" dirty="0">
              <a:solidFill>
                <a:schemeClr val="tx1"/>
              </a:solidFill>
              <a:cs typeface="B Nazanin" panose="00000400000000000000" pitchFamily="2" charset="-78"/>
            </a:endParaRPr>
          </a:p>
          <a:p>
            <a:pPr algn="just" rtl="1">
              <a:lnSpc>
                <a:spcPct val="150000"/>
              </a:lnSpc>
            </a:pPr>
            <a:endParaRPr lang="fa-IR" sz="2200" dirty="0" smtClean="0">
              <a:solidFill>
                <a:schemeClr val="tx1"/>
              </a:solidFill>
              <a:cs typeface="B Nazanin" panose="00000400000000000000" pitchFamily="2" charset="-78"/>
            </a:endParaRPr>
          </a:p>
          <a:p>
            <a:pPr algn="ctr" rtl="1">
              <a:lnSpc>
                <a:spcPct val="150000"/>
              </a:lnSpc>
            </a:pPr>
            <a:r>
              <a:rPr lang="fa-IR" sz="2200" dirty="0" smtClean="0">
                <a:solidFill>
                  <a:schemeClr val="tx1"/>
                </a:solidFill>
                <a:cs typeface="B Nazanin" panose="00000400000000000000" pitchFamily="2" charset="-78"/>
              </a:rPr>
              <a:t> </a:t>
            </a:r>
            <a:r>
              <a:rPr lang="fa-IR" sz="2200" dirty="0">
                <a:solidFill>
                  <a:schemeClr val="tx1"/>
                </a:solidFill>
                <a:cs typeface="B Nazanin" panose="00000400000000000000" pitchFamily="2" charset="-78"/>
              </a:rPr>
              <a:t>شکل ۱: جامعه آماری و نمونه آماری</a:t>
            </a:r>
          </a:p>
          <a:p>
            <a:pPr algn="just" rtl="1">
              <a:lnSpc>
                <a:spcPct val="150000"/>
              </a:lnSpc>
            </a:pPr>
            <a:endParaRPr lang="fa-IR" sz="2200" dirty="0">
              <a:solidFill>
                <a:schemeClr val="tx1"/>
              </a:solidFill>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3286897" y="3655842"/>
            <a:ext cx="4448492" cy="2260511"/>
          </a:xfrm>
          <a:prstGeom prst="rect">
            <a:avLst/>
          </a:prstGeom>
        </p:spPr>
      </p:pic>
    </p:spTree>
    <p:extLst>
      <p:ext uri="{BB962C8B-B14F-4D97-AF65-F5344CB8AC3E}">
        <p14:creationId xmlns:p14="http://schemas.microsoft.com/office/powerpoint/2010/main" val="2917899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1216025"/>
          </a:xfrm>
        </p:spPr>
        <p:txBody>
          <a:bodyPr/>
          <a:lstStyle/>
          <a:p>
            <a:pPr algn="r" rtl="1" eaLnBrk="1" fontAlgn="auto" hangingPunct="1">
              <a:spcAft>
                <a:spcPts val="0"/>
              </a:spcAft>
              <a:defRPr/>
            </a:pPr>
            <a:r>
              <a:rPr lang="fa-IR" sz="2800" b="1" dirty="0" smtClean="0">
                <a:solidFill>
                  <a:schemeClr val="tx1"/>
                </a:solidFill>
                <a:cs typeface="B Nazanin" panose="00000400000000000000" pitchFamily="2" charset="-78"/>
              </a:rPr>
              <a:t>نمونه­‌گیری:</a:t>
            </a:r>
            <a:endParaRPr lang="fa-IR" sz="2800" b="1" dirty="0">
              <a:solidFill>
                <a:schemeClr val="tx1"/>
              </a:solidFill>
              <a:cs typeface="B Nazanin" panose="00000400000000000000" pitchFamily="2" charset="-78"/>
            </a:endParaRPr>
          </a:p>
        </p:txBody>
      </p:sp>
      <p:sp>
        <p:nvSpPr>
          <p:cNvPr id="11267" name="Content Placeholder 2"/>
          <p:cNvSpPr>
            <a:spLocks noGrp="1"/>
          </p:cNvSpPr>
          <p:nvPr>
            <p:ph idx="1"/>
          </p:nvPr>
        </p:nvSpPr>
        <p:spPr>
          <a:xfrm>
            <a:off x="1096963" y="1858963"/>
            <a:ext cx="10058400" cy="4306887"/>
          </a:xfrm>
        </p:spPr>
        <p:txBody>
          <a:bodyPr/>
          <a:lstStyle/>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p:txBody>
      </p:sp>
      <p:sp>
        <p:nvSpPr>
          <p:cNvPr id="7" name="Rounded Rectangle 6"/>
          <p:cNvSpPr/>
          <p:nvPr/>
        </p:nvSpPr>
        <p:spPr>
          <a:xfrm>
            <a:off x="333632" y="1810820"/>
            <a:ext cx="11207577" cy="48510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8" name="TextBox 7"/>
          <p:cNvSpPr txBox="1"/>
          <p:nvPr/>
        </p:nvSpPr>
        <p:spPr>
          <a:xfrm>
            <a:off x="606929" y="1894050"/>
            <a:ext cx="10548434" cy="415498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pPr>
            <a:r>
              <a:rPr lang="fa-IR" sz="2200" dirty="0" smtClean="0">
                <a:solidFill>
                  <a:schemeClr val="tx1"/>
                </a:solidFill>
                <a:cs typeface="B Nazanin" panose="00000400000000000000" pitchFamily="2" charset="-78"/>
              </a:rPr>
              <a:t>نمونه‌گیری </a:t>
            </a:r>
            <a:r>
              <a:rPr lang="fa-IR" sz="2200" dirty="0">
                <a:solidFill>
                  <a:schemeClr val="tx1"/>
                </a:solidFill>
                <a:cs typeface="B Nazanin" panose="00000400000000000000" pitchFamily="2" charset="-78"/>
              </a:rPr>
              <a:t>به منظور گردآوری داده‌های مورد نیاز درباره افراد جامعه و برآورد مقادیر جامعه به کمک مقادیر نمونه انجام می‌شود. نمونه‌گیری باعث صرفه‌جویی در هزینه و زمان است و کار تحقیق را ساده و امکان‌پذیر می‌سازد.</a:t>
            </a:r>
          </a:p>
          <a:p>
            <a:pPr algn="just" rtl="1">
              <a:lnSpc>
                <a:spcPct val="150000"/>
              </a:lnSpc>
            </a:pPr>
            <a:r>
              <a:rPr lang="fa-IR" sz="2200" dirty="0" smtClean="0">
                <a:solidFill>
                  <a:schemeClr val="tx1"/>
                </a:solidFill>
                <a:cs typeface="B Nazanin" panose="00000400000000000000" pitchFamily="2" charset="-78"/>
              </a:rPr>
              <a:t>به </a:t>
            </a:r>
            <a:r>
              <a:rPr lang="fa-IR" sz="2200" dirty="0">
                <a:solidFill>
                  <a:schemeClr val="tx1"/>
                </a:solidFill>
                <a:cs typeface="B Nazanin" panose="00000400000000000000" pitchFamily="2" charset="-78"/>
              </a:rPr>
              <a:t>طور کلی برای گردآوری اطلاعات دو روش وجود دارد:</a:t>
            </a:r>
          </a:p>
          <a:p>
            <a:pPr algn="just" rtl="1">
              <a:lnSpc>
                <a:spcPct val="150000"/>
              </a:lnSpc>
            </a:pPr>
            <a:r>
              <a:rPr lang="fa-IR" sz="2200" dirty="0" smtClean="0">
                <a:solidFill>
                  <a:schemeClr val="tx1"/>
                </a:solidFill>
                <a:cs typeface="B Nazanin" panose="00000400000000000000" pitchFamily="2" charset="-78"/>
              </a:rPr>
              <a:t>الف</a:t>
            </a:r>
            <a:r>
              <a:rPr lang="fa-IR" sz="2200" dirty="0">
                <a:solidFill>
                  <a:schemeClr val="tx1"/>
                </a:solidFill>
                <a:cs typeface="B Nazanin" panose="00000400000000000000" pitchFamily="2" charset="-78"/>
              </a:rPr>
              <a:t>) سرشماری: اگر محقق پژوهش خود را بر تمامی افراد جامعه اجرا کند روش او سرشماری خواهد بود. یعنی محقق باید تمامی افراد جامعه را تک تک مورد برسی و آزمون قرار دهد. هزینه، نیروی انسانی و مدت زمان لازم برای انجام شمارش کامل (برای گردآوری داده ها) به میزانی است که معمولاً اجرای آن توصیه نمی ­شود.</a:t>
            </a:r>
          </a:p>
          <a:p>
            <a:pPr algn="just" rtl="1">
              <a:lnSpc>
                <a:spcPct val="150000"/>
              </a:lnSpc>
            </a:pPr>
            <a:r>
              <a:rPr lang="fa-IR" sz="2200" dirty="0" smtClean="0">
                <a:solidFill>
                  <a:schemeClr val="tx1"/>
                </a:solidFill>
                <a:cs typeface="B Nazanin" panose="00000400000000000000" pitchFamily="2" charset="-78"/>
              </a:rPr>
              <a:t>ب)نمونه </a:t>
            </a:r>
            <a:r>
              <a:rPr lang="fa-IR" sz="2200" dirty="0">
                <a:solidFill>
                  <a:schemeClr val="tx1"/>
                </a:solidFill>
                <a:cs typeface="B Nazanin" panose="00000400000000000000" pitchFamily="2" charset="-78"/>
              </a:rPr>
              <a:t>گیری: نمونه گیری عبارت است از «انتخاب افراد گروه نمونه از میان اعضای یک جامعه ی تعریف شده ی آماری براساس اصول و قواعد خاص». در این شیوه داده‌ها از همه افراد جامعه گردآوری نمی ­شود.</a:t>
            </a:r>
            <a:endParaRPr lang="fa-IR" sz="2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547430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1216025"/>
          </a:xfrm>
        </p:spPr>
        <p:txBody>
          <a:bodyPr/>
          <a:lstStyle/>
          <a:p>
            <a:pPr algn="r" rtl="1" eaLnBrk="1" fontAlgn="auto" hangingPunct="1">
              <a:spcAft>
                <a:spcPts val="0"/>
              </a:spcAft>
              <a:defRPr/>
            </a:pPr>
            <a:r>
              <a:rPr lang="fa-IR" sz="2800" b="1" dirty="0" smtClean="0">
                <a:solidFill>
                  <a:schemeClr val="tx1"/>
                </a:solidFill>
                <a:cs typeface="B Nazanin" panose="00000400000000000000" pitchFamily="2" charset="-78"/>
              </a:rPr>
              <a:t>انواع نمونه‌گیری:</a:t>
            </a:r>
            <a:endParaRPr lang="fa-IR" sz="2800" b="1" dirty="0">
              <a:solidFill>
                <a:schemeClr val="tx1"/>
              </a:solidFill>
              <a:cs typeface="B Nazanin" panose="00000400000000000000" pitchFamily="2" charset="-78"/>
            </a:endParaRPr>
          </a:p>
        </p:txBody>
      </p:sp>
      <p:sp>
        <p:nvSpPr>
          <p:cNvPr id="11267" name="Content Placeholder 2"/>
          <p:cNvSpPr>
            <a:spLocks noGrp="1"/>
          </p:cNvSpPr>
          <p:nvPr>
            <p:ph idx="1"/>
          </p:nvPr>
        </p:nvSpPr>
        <p:spPr>
          <a:xfrm>
            <a:off x="1096963" y="1858963"/>
            <a:ext cx="10058400" cy="4306887"/>
          </a:xfrm>
        </p:spPr>
        <p:txBody>
          <a:bodyPr/>
          <a:lstStyle/>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p:txBody>
      </p:sp>
      <p:sp>
        <p:nvSpPr>
          <p:cNvPr id="7" name="Rounded Rectangle 6"/>
          <p:cNvSpPr/>
          <p:nvPr/>
        </p:nvSpPr>
        <p:spPr>
          <a:xfrm>
            <a:off x="333632" y="1810820"/>
            <a:ext cx="11207577" cy="48510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8" name="TextBox 7"/>
          <p:cNvSpPr txBox="1"/>
          <p:nvPr/>
        </p:nvSpPr>
        <p:spPr>
          <a:xfrm>
            <a:off x="606929" y="1894050"/>
            <a:ext cx="10548434" cy="46628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pPr>
            <a:r>
              <a:rPr lang="fa-IR" sz="2200" dirty="0" smtClean="0">
                <a:solidFill>
                  <a:schemeClr val="tx1"/>
                </a:solidFill>
                <a:cs typeface="B Nazanin" panose="00000400000000000000" pitchFamily="2" charset="-78"/>
              </a:rPr>
              <a:t>نمونه‌گیری </a:t>
            </a:r>
            <a:r>
              <a:rPr lang="fa-IR" sz="2200" dirty="0">
                <a:solidFill>
                  <a:schemeClr val="tx1"/>
                </a:solidFill>
                <a:cs typeface="B Nazanin" panose="00000400000000000000" pitchFamily="2" charset="-78"/>
              </a:rPr>
              <a:t>تصادفی یا احتمالی: در نمونه‌گیری تصادفی احتمال انتخاب شدن برای همه اعضای جامعه یکسان و معلوم است. هیچ عاملی جز شانس و تصادف در انتخاب شدن افراد نمونه از جامعه دخالت ندارد. نمونه‌گیری تصادفی انواع مختلفی دارد که عبارتند از: نمونه‌گیری تصادفی ساده، نمونه‌گیری منظم (سیستماتیک)، نمونه‌گیری طبقه‌ای (یا نسبی) و نمونه‌گیری خوشه‌ای (تک مرحله‌ای و چند مرحله‌ای). پژوهشگر می‌تواند بنا بر ویژگی‌های جامعه آماری خود یکی از این روش‌ها را برگزیند.</a:t>
            </a:r>
          </a:p>
          <a:p>
            <a:pPr algn="just" rtl="1">
              <a:lnSpc>
                <a:spcPct val="150000"/>
              </a:lnSpc>
            </a:pPr>
            <a:r>
              <a:rPr lang="fa-IR" sz="2200" dirty="0" smtClean="0">
                <a:solidFill>
                  <a:schemeClr val="tx1"/>
                </a:solidFill>
                <a:cs typeface="B Nazanin" panose="00000400000000000000" pitchFamily="2" charset="-78"/>
              </a:rPr>
              <a:t>نمونه‌گیری </a:t>
            </a:r>
            <a:r>
              <a:rPr lang="fa-IR" sz="2200" dirty="0">
                <a:solidFill>
                  <a:schemeClr val="tx1"/>
                </a:solidFill>
                <a:cs typeface="B Nazanin" panose="00000400000000000000" pitchFamily="2" charset="-78"/>
              </a:rPr>
              <a:t>غیر تصادفی یا غیر احتمالی: در نمونه‌گیری غیر تصادفی، احتمال انتخاب شدن برای همه اعضای جامعه نامعین و نامعلوم است. نمونه انتخاب شده به این روش معرف جامعه نیست و نمی‌توان نتایج حاصل از آن را به جامعه تعمیم داد. نمونه‌گیری غیرتصادفی شامل نمونه‌گیری اتفاقی (یا در دسترس)، هدفمند (یا قضاوتی)، سهمیه‌ای و شبکه‌ای (یا گلوله برفی) می‌باشد.</a:t>
            </a:r>
            <a:endParaRPr lang="fa-IR" sz="2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764587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1216025"/>
          </a:xfrm>
        </p:spPr>
        <p:txBody>
          <a:bodyPr/>
          <a:lstStyle/>
          <a:p>
            <a:pPr algn="r" rtl="1" eaLnBrk="1" fontAlgn="auto" hangingPunct="1">
              <a:spcAft>
                <a:spcPts val="0"/>
              </a:spcAft>
              <a:defRPr/>
            </a:pPr>
            <a:r>
              <a:rPr lang="fa-IR" sz="2800" b="1" dirty="0" smtClean="0">
                <a:solidFill>
                  <a:schemeClr val="tx1"/>
                </a:solidFill>
                <a:cs typeface="B Nazanin" panose="00000400000000000000" pitchFamily="2" charset="-78"/>
              </a:rPr>
              <a:t>انواع نمونه‌گیری:</a:t>
            </a:r>
            <a:endParaRPr lang="fa-IR" sz="2800" b="1" dirty="0">
              <a:solidFill>
                <a:schemeClr val="tx1"/>
              </a:solidFill>
              <a:cs typeface="B Nazanin" panose="00000400000000000000" pitchFamily="2" charset="-78"/>
            </a:endParaRPr>
          </a:p>
        </p:txBody>
      </p:sp>
      <p:sp>
        <p:nvSpPr>
          <p:cNvPr id="11267" name="Content Placeholder 2"/>
          <p:cNvSpPr>
            <a:spLocks noGrp="1"/>
          </p:cNvSpPr>
          <p:nvPr>
            <p:ph idx="1"/>
          </p:nvPr>
        </p:nvSpPr>
        <p:spPr>
          <a:xfrm>
            <a:off x="1096963" y="1858963"/>
            <a:ext cx="10058400" cy="4306887"/>
          </a:xfrm>
        </p:spPr>
        <p:txBody>
          <a:bodyPr/>
          <a:lstStyle/>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p:txBody>
      </p:sp>
      <p:sp>
        <p:nvSpPr>
          <p:cNvPr id="7" name="Rounded Rectangle 6"/>
          <p:cNvSpPr/>
          <p:nvPr/>
        </p:nvSpPr>
        <p:spPr>
          <a:xfrm>
            <a:off x="333632" y="1810820"/>
            <a:ext cx="11207577" cy="48510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8" name="TextBox 7"/>
          <p:cNvSpPr txBox="1"/>
          <p:nvPr/>
        </p:nvSpPr>
        <p:spPr>
          <a:xfrm>
            <a:off x="606929" y="1894050"/>
            <a:ext cx="10548434" cy="55784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rtl="1">
              <a:lnSpc>
                <a:spcPct val="150000"/>
              </a:lnSpc>
            </a:pPr>
            <a:endParaRPr lang="fa-IR" sz="2200" dirty="0">
              <a:solidFill>
                <a:schemeClr val="tx1"/>
              </a:solidFill>
              <a:cs typeface="B Nazanin"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514103424"/>
              </p:ext>
            </p:extLst>
          </p:nvPr>
        </p:nvGraphicFramePr>
        <p:xfrm>
          <a:off x="1096964" y="1846263"/>
          <a:ext cx="9480420" cy="4815606"/>
        </p:xfrm>
        <a:graphic>
          <a:graphicData uri="http://schemas.openxmlformats.org/drawingml/2006/table">
            <a:tbl>
              <a:tblPr/>
              <a:tblGrid>
                <a:gridCol w="4987525">
                  <a:extLst>
                    <a:ext uri="{9D8B030D-6E8A-4147-A177-3AD203B41FA5}">
                      <a16:colId xmlns:a16="http://schemas.microsoft.com/office/drawing/2014/main" val="415421311"/>
                    </a:ext>
                  </a:extLst>
                </a:gridCol>
                <a:gridCol w="4492895">
                  <a:extLst>
                    <a:ext uri="{9D8B030D-6E8A-4147-A177-3AD203B41FA5}">
                      <a16:colId xmlns:a16="http://schemas.microsoft.com/office/drawing/2014/main" val="1083515554"/>
                    </a:ext>
                  </a:extLst>
                </a:gridCol>
              </a:tblGrid>
              <a:tr h="387269">
                <a:tc>
                  <a:txBody>
                    <a:bodyPr/>
                    <a:lstStyle/>
                    <a:p>
                      <a:pPr algn="ctr" rtl="1" fontAlgn="base"/>
                      <a:r>
                        <a:rPr lang="fa-IR" sz="2000" b="1" kern="1200">
                          <a:solidFill>
                            <a:schemeClr val="tx1"/>
                          </a:solidFill>
                          <a:latin typeface="+mn-lt"/>
                          <a:ea typeface="+mn-ea"/>
                          <a:cs typeface="B Nazanin" panose="00000400000000000000" pitchFamily="2" charset="-78"/>
                        </a:rPr>
                        <a:t>روش‌های نمونه‌گیری تصادفی</a:t>
                      </a:r>
                    </a:p>
                  </a:txBody>
                  <a:tcPr marL="35164" marR="35164" marT="35164" marB="3516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A6A6A6"/>
                    </a:solidFill>
                  </a:tcPr>
                </a:tc>
                <a:tc>
                  <a:txBody>
                    <a:bodyPr/>
                    <a:lstStyle/>
                    <a:p>
                      <a:pPr algn="ctr" rtl="1" fontAlgn="base"/>
                      <a:r>
                        <a:rPr lang="fa-IR" sz="2000" b="1" kern="1200" dirty="0">
                          <a:solidFill>
                            <a:schemeClr val="tx1"/>
                          </a:solidFill>
                          <a:latin typeface="+mn-lt"/>
                          <a:ea typeface="+mn-ea"/>
                          <a:cs typeface="B Nazanin" panose="00000400000000000000" pitchFamily="2" charset="-78"/>
                        </a:rPr>
                        <a:t>روش‌های نمونه‌گیری غیر تصادفی</a:t>
                      </a:r>
                    </a:p>
                  </a:txBody>
                  <a:tcPr marL="35164" marR="35164" marT="35164" marB="3516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A6A6A6"/>
                    </a:solidFill>
                  </a:tcPr>
                </a:tc>
                <a:extLst>
                  <a:ext uri="{0D108BD9-81ED-4DB2-BD59-A6C34878D82A}">
                    <a16:rowId xmlns:a16="http://schemas.microsoft.com/office/drawing/2014/main" val="3496040512"/>
                  </a:ext>
                </a:extLst>
              </a:tr>
              <a:tr h="690349">
                <a:tc>
                  <a:txBody>
                    <a:bodyPr/>
                    <a:lstStyle/>
                    <a:p>
                      <a:pPr algn="just" rtl="1" fontAlgn="base"/>
                      <a:r>
                        <a:rPr lang="fa-IR" sz="2000" kern="1200" dirty="0">
                          <a:solidFill>
                            <a:schemeClr val="tx1"/>
                          </a:solidFill>
                          <a:latin typeface="+mn-lt"/>
                          <a:ea typeface="+mn-ea"/>
                          <a:cs typeface="B Nazanin" panose="00000400000000000000" pitchFamily="2" charset="-78"/>
                        </a:rPr>
                        <a:t>۱. تصادفی ساده: همه افراد شانس برابر و مستقل برای انتخاب شدن دارند.</a:t>
                      </a:r>
                    </a:p>
                  </a:txBody>
                  <a:tcPr marL="35164" marR="35164" marT="35164" marB="3516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rtl="1" fontAlgn="base"/>
                      <a:r>
                        <a:rPr lang="fa-IR" sz="2000" kern="1200" dirty="0">
                          <a:solidFill>
                            <a:schemeClr val="tx1"/>
                          </a:solidFill>
                          <a:latin typeface="+mn-lt"/>
                          <a:ea typeface="+mn-ea"/>
                          <a:cs typeface="B Nazanin" panose="00000400000000000000" pitchFamily="2" charset="-78"/>
                        </a:rPr>
                        <a:t>۱. در دسترس: افراد فقط به دلیل سهولت، سادگی و در دسترس بودن انتخاب می‌شوند.</a:t>
                      </a:r>
                    </a:p>
                  </a:txBody>
                  <a:tcPr marL="35164" marR="35164" marT="35164" marB="3516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784835607"/>
                  </a:ext>
                </a:extLst>
              </a:tr>
              <a:tr h="1296509">
                <a:tc>
                  <a:txBody>
                    <a:bodyPr/>
                    <a:lstStyle/>
                    <a:p>
                      <a:pPr algn="just" rtl="1" fontAlgn="base"/>
                      <a:r>
                        <a:rPr lang="fa-IR" sz="2000" kern="1200">
                          <a:solidFill>
                            <a:schemeClr val="tx1"/>
                          </a:solidFill>
                          <a:latin typeface="+mn-lt"/>
                          <a:ea typeface="+mn-ea"/>
                          <a:cs typeface="B Nazanin" panose="00000400000000000000" pitchFamily="2" charset="-78"/>
                        </a:rPr>
                        <a:t>۲. منظم (سیستماتیک): شکل اصلاح شده روش تصادفی ساده است. اما در این روش، نمونه با نظم خاصی بر اساس فهرستی که از قبل تنظیم شده انتخاب می‌شود. یعنی انتخاب افراد مستقل از یکدیگر نیست.</a:t>
                      </a:r>
                    </a:p>
                  </a:txBody>
                  <a:tcPr marL="35164" marR="35164" marT="35164" marB="3516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rtl="1" fontAlgn="base"/>
                      <a:r>
                        <a:rPr lang="fa-IR" sz="2000" kern="1200">
                          <a:solidFill>
                            <a:schemeClr val="tx1"/>
                          </a:solidFill>
                          <a:latin typeface="+mn-lt"/>
                          <a:ea typeface="+mn-ea"/>
                          <a:cs typeface="B Nazanin" panose="00000400000000000000" pitchFamily="2" charset="-78"/>
                        </a:rPr>
                        <a:t>۲. هدفمند (یا قضاوتی): نمونه براساس قضاوت شخصی و هدف‌های مطالعه انتخاب می‌شود.</a:t>
                      </a:r>
                    </a:p>
                  </a:txBody>
                  <a:tcPr marL="35164" marR="35164" marT="35164" marB="3516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770586895"/>
                  </a:ext>
                </a:extLst>
              </a:tr>
              <a:tr h="1144970">
                <a:tc>
                  <a:txBody>
                    <a:bodyPr/>
                    <a:lstStyle/>
                    <a:p>
                      <a:pPr algn="just" rtl="1" fontAlgn="base"/>
                      <a:r>
                        <a:rPr lang="fa-IR" sz="2000" kern="1200">
                          <a:solidFill>
                            <a:schemeClr val="tx1"/>
                          </a:solidFill>
                          <a:latin typeface="+mn-lt"/>
                          <a:ea typeface="+mn-ea"/>
                          <a:cs typeface="B Nazanin" panose="00000400000000000000" pitchFamily="2" charset="-78"/>
                        </a:rPr>
                        <a:t>۳. طبقه‌ای (یا نسبی): در این روش، نمونه به گونه‌ای انتخاب می‌شود که زیرگروه‌های آن به همان نسبتی که در جامعه وجود دارند، در نمونه نیز حضور داشته باشند.</a:t>
                      </a:r>
                    </a:p>
                  </a:txBody>
                  <a:tcPr marL="35164" marR="35164" marT="35164" marB="3516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rtl="1" fontAlgn="base"/>
                      <a:r>
                        <a:rPr lang="fa-IR" sz="2000" kern="1200" dirty="0">
                          <a:solidFill>
                            <a:schemeClr val="tx1"/>
                          </a:solidFill>
                          <a:latin typeface="+mn-lt"/>
                          <a:ea typeface="+mn-ea"/>
                          <a:cs typeface="B Nazanin" panose="00000400000000000000" pitchFamily="2" charset="-78"/>
                        </a:rPr>
                        <a:t>۳. سهمیه‌ای: معادل نمونه‌گیری طبقه‌ای است که محقق سعی می‌کند نسبت یا ویژگی‌های جامعه در نمونه نیز وجود داشته باشد.</a:t>
                      </a:r>
                    </a:p>
                  </a:txBody>
                  <a:tcPr marL="35164" marR="35164" marT="35164" marB="3516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70230033"/>
                  </a:ext>
                </a:extLst>
              </a:tr>
              <a:tr h="1296509">
                <a:tc>
                  <a:txBody>
                    <a:bodyPr/>
                    <a:lstStyle/>
                    <a:p>
                      <a:pPr algn="just" rtl="1" fontAlgn="base"/>
                      <a:r>
                        <a:rPr lang="fa-IR" sz="2000" kern="1200" dirty="0">
                          <a:solidFill>
                            <a:schemeClr val="tx1"/>
                          </a:solidFill>
                          <a:latin typeface="+mn-lt"/>
                          <a:ea typeface="+mn-ea"/>
                          <a:cs typeface="B Nazanin" panose="00000400000000000000" pitchFamily="2" charset="-78"/>
                        </a:rPr>
                        <a:t>۴. خوشه‌ای: در این روش واحد نمونه‌گیری گروه یا خوشه‌ای از افراد است.</a:t>
                      </a:r>
                    </a:p>
                    <a:p>
                      <a:pPr algn="just" rtl="1" fontAlgn="base"/>
                      <a:r>
                        <a:rPr lang="fa-IR" sz="2000" kern="1200" dirty="0">
                          <a:solidFill>
                            <a:schemeClr val="tx1"/>
                          </a:solidFill>
                          <a:latin typeface="+mn-lt"/>
                          <a:ea typeface="+mn-ea"/>
                          <a:cs typeface="B Nazanin" panose="00000400000000000000" pitchFamily="2" charset="-78"/>
                        </a:rPr>
                        <a:t>خوشه‌ای چند مرحله‌ای: فهرست نمونه‌گیری دو بار یا بیش از دو بار تهیه می‌شود.</a:t>
                      </a:r>
                    </a:p>
                  </a:txBody>
                  <a:tcPr marL="35164" marR="35164" marT="35164" marB="3516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rtl="1" fontAlgn="base"/>
                      <a:r>
                        <a:rPr lang="fa-IR" sz="2000" kern="1200" dirty="0">
                          <a:solidFill>
                            <a:schemeClr val="tx1"/>
                          </a:solidFill>
                          <a:latin typeface="+mn-lt"/>
                          <a:ea typeface="+mn-ea"/>
                          <a:cs typeface="B Nazanin" panose="00000400000000000000" pitchFamily="2" charset="-78"/>
                        </a:rPr>
                        <a:t>۴. شبکه‌ای (یا گلوله برفی): زمانی که شناخت اعضای یک جامعه دشوار باشد و نمونه‌ها از یکدیگر شناخت داشته باشند، هر یک از افراد جامعه عضو دیگر را به پژوهشگر معرفی می‌کند.</a:t>
                      </a:r>
                    </a:p>
                  </a:txBody>
                  <a:tcPr marL="35164" marR="35164" marT="35164" marB="3516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560600964"/>
                  </a:ext>
                </a:extLst>
              </a:tr>
            </a:tbl>
          </a:graphicData>
        </a:graphic>
      </p:graphicFrame>
    </p:spTree>
    <p:extLst>
      <p:ext uri="{BB962C8B-B14F-4D97-AF65-F5344CB8AC3E}">
        <p14:creationId xmlns:p14="http://schemas.microsoft.com/office/powerpoint/2010/main" val="590305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8"/>
            <a:ext cx="10058400" cy="1216025"/>
          </a:xfrm>
        </p:spPr>
        <p:txBody>
          <a:bodyPr/>
          <a:lstStyle/>
          <a:p>
            <a:pPr algn="r" rtl="1" eaLnBrk="1" fontAlgn="auto" hangingPunct="1">
              <a:spcAft>
                <a:spcPts val="0"/>
              </a:spcAft>
              <a:defRPr/>
            </a:pPr>
            <a:r>
              <a:rPr lang="fa-IR" sz="2800" b="1" dirty="0" smtClean="0">
                <a:solidFill>
                  <a:schemeClr val="tx1"/>
                </a:solidFill>
                <a:cs typeface="B Nazanin" panose="00000400000000000000" pitchFamily="2" charset="-78"/>
              </a:rPr>
              <a:t>نمونه‌گیری:</a:t>
            </a:r>
            <a:endParaRPr lang="fa-IR" sz="2800" b="1" dirty="0">
              <a:solidFill>
                <a:schemeClr val="tx1"/>
              </a:solidFill>
              <a:cs typeface="B Nazanin" panose="00000400000000000000" pitchFamily="2" charset="-78"/>
            </a:endParaRPr>
          </a:p>
        </p:txBody>
      </p:sp>
      <p:sp>
        <p:nvSpPr>
          <p:cNvPr id="11267" name="Content Placeholder 2"/>
          <p:cNvSpPr>
            <a:spLocks noGrp="1"/>
          </p:cNvSpPr>
          <p:nvPr>
            <p:ph idx="1"/>
          </p:nvPr>
        </p:nvSpPr>
        <p:spPr>
          <a:xfrm>
            <a:off x="1096963" y="1858963"/>
            <a:ext cx="10058400" cy="4306887"/>
          </a:xfrm>
        </p:spPr>
        <p:txBody>
          <a:bodyPr/>
          <a:lstStyle/>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a:p>
            <a:pPr marL="0" indent="0" algn="just" rtl="1" eaLnBrk="1" hangingPunct="1">
              <a:lnSpc>
                <a:spcPct val="120000"/>
              </a:lnSpc>
              <a:buClr>
                <a:schemeClr val="tx1"/>
              </a:buClr>
              <a:buFont typeface="Calibri" panose="020F0502020204030204" pitchFamily="34" charset="0"/>
              <a:buNone/>
            </a:pPr>
            <a:endParaRPr lang="fa-IR" altLang="en-US" sz="2400" dirty="0" smtClean="0">
              <a:solidFill>
                <a:schemeClr val="tx1"/>
              </a:solidFill>
              <a:cs typeface="B Nazanin" panose="00000400000000000000" pitchFamily="2" charset="-78"/>
            </a:endParaRPr>
          </a:p>
        </p:txBody>
      </p:sp>
      <p:sp>
        <p:nvSpPr>
          <p:cNvPr id="7" name="Rounded Rectangle 6"/>
          <p:cNvSpPr/>
          <p:nvPr/>
        </p:nvSpPr>
        <p:spPr>
          <a:xfrm>
            <a:off x="185350" y="1858963"/>
            <a:ext cx="11553567" cy="48510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8" name="TextBox 7"/>
          <p:cNvSpPr txBox="1"/>
          <p:nvPr/>
        </p:nvSpPr>
        <p:spPr>
          <a:xfrm>
            <a:off x="185350" y="1894050"/>
            <a:ext cx="11392931" cy="483209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rtl="1"/>
            <a:r>
              <a:rPr lang="fa-IR" sz="2200" b="1" dirty="0">
                <a:solidFill>
                  <a:schemeClr val="tx1"/>
                </a:solidFill>
                <a:cs typeface="B Nazanin" panose="00000400000000000000" pitchFamily="2" charset="-78"/>
              </a:rPr>
              <a:t>تعیین حجم نمونه</a:t>
            </a:r>
          </a:p>
          <a:p>
            <a:pPr algn="just" rtl="1"/>
            <a:r>
              <a:rPr lang="fa-IR" sz="2200" dirty="0">
                <a:solidFill>
                  <a:schemeClr val="tx1"/>
                </a:solidFill>
                <a:cs typeface="B Nazanin" panose="00000400000000000000" pitchFamily="2" charset="-78"/>
              </a:rPr>
              <a:t>هر چه حجم نمونه بزرگتر باشد، میزان اشتباهات در نتیجه‌گیری کاهش می‌یابد و بر عکس. حجم نمونه ارتباط بسیار نزدیکی با آزمون فرضیه پوچ (صفر) دارد. بدین ترتیب که هر چه اندازه گروه نمونه بزرگتر باشد محقق با قاطعیت بیشتری فرض پوچ را که واقعاّ نادرست است رد می‌کند.</a:t>
            </a:r>
          </a:p>
          <a:p>
            <a:pPr algn="just" rtl="1"/>
            <a:r>
              <a:rPr lang="fa-IR" sz="2200" b="1" dirty="0" smtClean="0">
                <a:solidFill>
                  <a:schemeClr val="tx1"/>
                </a:solidFill>
                <a:cs typeface="B Nazanin" panose="00000400000000000000" pitchFamily="2" charset="-78"/>
              </a:rPr>
              <a:t>نکاتی </a:t>
            </a:r>
            <a:r>
              <a:rPr lang="fa-IR" sz="2200" b="1" dirty="0">
                <a:solidFill>
                  <a:schemeClr val="tx1"/>
                </a:solidFill>
                <a:cs typeface="B Nazanin" panose="00000400000000000000" pitchFamily="2" charset="-78"/>
              </a:rPr>
              <a:t>که در تعیین حجم نمونه باید توجه نمود:</a:t>
            </a:r>
          </a:p>
          <a:p>
            <a:pPr algn="just" rtl="1"/>
            <a:r>
              <a:rPr lang="fa-IR" sz="2200" dirty="0">
                <a:solidFill>
                  <a:schemeClr val="tx1"/>
                </a:solidFill>
                <a:cs typeface="B Nazanin" panose="00000400000000000000" pitchFamily="2" charset="-78"/>
              </a:rPr>
              <a:t>هر قدر حجم جامعه کوچکتر باشد نسبت بیشتری از جامعه باید در نمونه وجود داشته باشد و هر قدر حجم جامعه بزرگتر باشد نسبت کمتری از جامعه باید در نمونه وجود داشته باشد. اگر حجم جامعه ۳۰ نفر یا کمتر باشد محقق تقریباً باید کل جامعه را به عنوان نمونه انتخاب کند. یعنی از روش سرشماری استفاده نماید.</a:t>
            </a:r>
          </a:p>
          <a:p>
            <a:pPr algn="just" rtl="1"/>
            <a:r>
              <a:rPr lang="fa-IR" sz="2200" dirty="0">
                <a:solidFill>
                  <a:schemeClr val="tx1"/>
                </a:solidFill>
                <a:cs typeface="B Nazanin" panose="00000400000000000000" pitchFamily="2" charset="-78"/>
              </a:rPr>
              <a:t>اگر حجم جامعه بزرگ باشد، باید نمونه بزرگتری انتخاب شود. همچنین توجه داشته باشید که با افزایش حجم جامعه، حجم نمونه با میزان کمتری افزایش می یابد. در حجم جامعه بالاتر از ۳۸۰ نفر، حجم نمونه تقریباً ثابت می­ ماند.</a:t>
            </a:r>
          </a:p>
          <a:p>
            <a:pPr algn="just" rtl="1"/>
            <a:r>
              <a:rPr lang="fa-IR" sz="2200" dirty="0">
                <a:solidFill>
                  <a:schemeClr val="tx1"/>
                </a:solidFill>
                <a:cs typeface="B Nazanin" panose="00000400000000000000" pitchFamily="2" charset="-78"/>
              </a:rPr>
              <a:t>هر چه جامعه ناهمگون‌تر و یا به عبارت دیگر واریانس آن بیشتر باشد، محقق باید نمونه بزرگتری را انتخاب کند.</a:t>
            </a:r>
          </a:p>
          <a:p>
            <a:pPr algn="just" rtl="1"/>
            <a:r>
              <a:rPr lang="fa-IR" sz="2200" dirty="0">
                <a:solidFill>
                  <a:schemeClr val="tx1"/>
                </a:solidFill>
                <a:cs typeface="B Nazanin" panose="00000400000000000000" pitchFamily="2" charset="-78"/>
              </a:rPr>
              <a:t>محققان باید همیشه نمونه ای بزرگتر از آنچه که واقعاً می­خواهند انتخاب کنند چرا که همیشه احتمال ریزش و افت آزمودنی­ها وجود دارد. افت آزمودنی­ها به ویژه در تحقیقات پانل </a:t>
            </a:r>
            <a:r>
              <a:rPr lang="fa-IR" sz="2200" dirty="0" smtClean="0">
                <a:solidFill>
                  <a:schemeClr val="tx1"/>
                </a:solidFill>
                <a:cs typeface="B Nazanin" panose="00000400000000000000" pitchFamily="2" charset="-78"/>
              </a:rPr>
              <a:t>روی </a:t>
            </a:r>
            <a:r>
              <a:rPr lang="fa-IR" sz="2200" dirty="0">
                <a:solidFill>
                  <a:schemeClr val="tx1"/>
                </a:solidFill>
                <a:cs typeface="B Nazanin" panose="00000400000000000000" pitchFamily="2" charset="-78"/>
              </a:rPr>
              <a:t>می­ دهد. تحقیقاتی که در آن یک گروه از آزمودنی­ها در طول زمان چندین بار مورد اندازه گیری قرار می­گیرند. معمولاً محقق باید قبل از انجام تحقیق انتظار ۱۰ تا ۲۵ درصد ریزش نمونه را داشته باشد</a:t>
            </a:r>
            <a:r>
              <a:rPr lang="fa-IR" sz="2200" dirty="0" smtClean="0">
                <a:solidFill>
                  <a:schemeClr val="tx1"/>
                </a:solidFill>
                <a:cs typeface="B Nazanin" panose="00000400000000000000" pitchFamily="2" charset="-78"/>
              </a:rPr>
              <a:t>.</a:t>
            </a:r>
            <a:endParaRPr lang="fa-IR" sz="2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643652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1179</TotalTime>
  <Words>1255</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 Nazanin</vt:lpstr>
      <vt:lpstr>B Titr</vt:lpstr>
      <vt:lpstr>Calibri</vt:lpstr>
      <vt:lpstr>Calibri Light</vt:lpstr>
      <vt:lpstr>楷体_GB2312</vt:lpstr>
      <vt:lpstr>Times New Roman</vt:lpstr>
      <vt:lpstr>Retrospect</vt:lpstr>
      <vt:lpstr>PowerPoint Presentation</vt:lpstr>
      <vt:lpstr>جلسه اول </vt:lpstr>
      <vt:lpstr>مقدمه:</vt:lpstr>
      <vt:lpstr>جامعه- نمونه:</vt:lpstr>
      <vt:lpstr>مثال:</vt:lpstr>
      <vt:lpstr>نمونه­‌گیری:</vt:lpstr>
      <vt:lpstr>انواع نمونه‌گیری:</vt:lpstr>
      <vt:lpstr>انواع نمونه‌گیری:</vt:lpstr>
      <vt:lpstr>نمونه‌گیری:</vt:lpstr>
      <vt:lpstr>انواع نمونه‌گیری:</vt:lpstr>
      <vt:lpstr>انواع نمونه‌گیری:</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Atinegar</dc:creator>
  <cp:lastModifiedBy>Atinegar</cp:lastModifiedBy>
  <cp:revision>147</cp:revision>
  <dcterms:created xsi:type="dcterms:W3CDTF">2019-11-06T16:12:18Z</dcterms:created>
  <dcterms:modified xsi:type="dcterms:W3CDTF">2020-04-01T07:08:24Z</dcterms:modified>
</cp:coreProperties>
</file>